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y="5143500" cx="9144000"/>
  <p:notesSz cx="6858000" cy="9144000"/>
  <p:embeddedFontLst>
    <p:embeddedFont>
      <p:font typeface="Robo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3B971E2-38A0-43DA-80DE-E87C267FABEB}">
  <a:tblStyle styleId="{B3B971E2-38A0-43DA-80DE-E87C267FABE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oboto-regular.fntdata"/><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Roboto-italic.fntdata"/><Relationship Id="rId14" Type="http://schemas.openxmlformats.org/officeDocument/2006/relationships/slide" Target="slides/slide8.xml"/><Relationship Id="rId36" Type="http://schemas.openxmlformats.org/officeDocument/2006/relationships/font" Target="fonts/Roboto-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Roboto-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c9ec7b2b2f_0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c9ec7b2b2f_0_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ca4b749d1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ca4b749d1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ca4b749d1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ca4b749d1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ca4b749d1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ca4b749d1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ca4b749d1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ca4b749d1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ca4b749d10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ca4b749d10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ca4b749d1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ca4b749d1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ca4b749d10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ca4b749d10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ca4b749d10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ca4b749d10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ca4b749d10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ca4b749d10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c9ec7b2b2f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c9ec7b2b2f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ca4b749d10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ca4b749d10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ca4b749d1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ca4b749d1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ca4b749d10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ca4b749d10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ca4b749d10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ca4b749d10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ca4b749d10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ca4b749d10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ca4b749d10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ca4b749d10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ca4b749d10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ca4b749d10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ca4b749d10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ca4b749d10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ca4b749d10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ca4b749d10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c9ec7b2b2f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c9ec7b2b2f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c9ec7b2b2f_0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c9ec7b2b2f_0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ca4b749d10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ca4b749d10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c9ec7b2b2f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c9ec7b2b2f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c9ec7b2b2f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c9ec7b2b2f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c9ec7b2b2f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c9ec7b2b2f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c9ec7b2b2f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c9ec7b2b2f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rgbClr val="00000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8.png"/><Relationship Id="rId4" Type="http://schemas.openxmlformats.org/officeDocument/2006/relationships/image" Target="../media/image15.png"/><Relationship Id="rId5"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ieeexplore.ieee.org/stamp/stamp.jsp?tp=&amp;arnumber=9222163" TargetMode="External"/><Relationship Id="rId4" Type="http://schemas.openxmlformats.org/officeDocument/2006/relationships/hyperlink" Target="https://ijcsi.org/papers/IJCSI-10-4-1-23-26.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282805"/>
            <a:ext cx="8222100" cy="2331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Detecting Spam Email through Machine Learning Optimized With Bio-Inspired </a:t>
            </a:r>
            <a:r>
              <a:rPr lang="en"/>
              <a:t>Metaheuristic (Higher Level)</a:t>
            </a:r>
            <a:r>
              <a:rPr lang="en"/>
              <a:t> Algorithm</a:t>
            </a:r>
            <a:endParaRPr/>
          </a:p>
        </p:txBody>
      </p:sp>
      <p:sp>
        <p:nvSpPr>
          <p:cNvPr id="86" name="Google Shape;86;p13"/>
          <p:cNvSpPr txBox="1"/>
          <p:nvPr>
            <p:ph idx="1" type="subTitle"/>
          </p:nvPr>
        </p:nvSpPr>
        <p:spPr>
          <a:xfrm>
            <a:off x="598100" y="2792150"/>
            <a:ext cx="8222100" cy="1318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Name - Pawan L Dhanani</a:t>
            </a:r>
            <a:endParaRPr/>
          </a:p>
          <a:p>
            <a:pPr indent="0" lvl="0" marL="0" rtl="0" algn="l">
              <a:spcBef>
                <a:spcPts val="0"/>
              </a:spcBef>
              <a:spcAft>
                <a:spcPts val="0"/>
              </a:spcAft>
              <a:buNone/>
            </a:pPr>
            <a:r>
              <a:rPr lang="en"/>
              <a:t>Division - B</a:t>
            </a:r>
            <a:endParaRPr/>
          </a:p>
          <a:p>
            <a:pPr indent="0" lvl="0" marL="0" rtl="0" algn="l">
              <a:spcBef>
                <a:spcPts val="0"/>
              </a:spcBef>
              <a:spcAft>
                <a:spcPts val="0"/>
              </a:spcAft>
              <a:buNone/>
            </a:pPr>
            <a:r>
              <a:rPr lang="en"/>
              <a:t>Roll number - 1911073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5. MULTI-LAYER </a:t>
            </a:r>
            <a:r>
              <a:rPr lang="en">
                <a:solidFill>
                  <a:srgbClr val="FFFFFF"/>
                </a:solidFill>
              </a:rPr>
              <a:t>PERCEPTRON</a:t>
            </a:r>
            <a:r>
              <a:rPr lang="en">
                <a:solidFill>
                  <a:srgbClr val="FFFFFF"/>
                </a:solidFill>
              </a:rPr>
              <a:t> (MLP) : </a:t>
            </a:r>
            <a:endParaRPr>
              <a:solidFill>
                <a:srgbClr val="FFFFFF"/>
              </a:solidFill>
            </a:endParaRPr>
          </a:p>
        </p:txBody>
      </p:sp>
      <p:sp>
        <p:nvSpPr>
          <p:cNvPr id="144" name="Google Shape;144;p22"/>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500">
                <a:solidFill>
                  <a:srgbClr val="FFFFFF"/>
                </a:solidFill>
                <a:latin typeface="Arial"/>
                <a:ea typeface="Arial"/>
                <a:cs typeface="Arial"/>
                <a:sym typeface="Arial"/>
              </a:rPr>
              <a:t>The MLP is a feed-forward Artificial Neural Network (ANN). It is a supervised method which includes non-linear hidden layers between the input and the output layer. The algorithm works with the linear activation function on a training dataset set by default known as </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Hyperbolic Tan </a:t>
            </a:r>
            <a:r>
              <a:rPr i="1" lang="en" sz="1500">
                <a:solidFill>
                  <a:srgbClr val="FFFFFF"/>
                </a:solidFill>
                <a:latin typeface="Arial"/>
                <a:ea typeface="Arial"/>
                <a:cs typeface="Arial"/>
                <a:sym typeface="Arial"/>
              </a:rPr>
              <a:t>f</a:t>
            </a:r>
            <a:r>
              <a:rPr lang="en" sz="1500">
                <a:solidFill>
                  <a:srgbClr val="FFFFFF"/>
                </a:solidFill>
                <a:latin typeface="Arial"/>
                <a:ea typeface="Arial"/>
                <a:cs typeface="Arial"/>
                <a:sym typeface="Arial"/>
              </a:rPr>
              <a:t>(·):</a:t>
            </a:r>
            <a:r>
              <a:rPr i="1" lang="en" sz="1500">
                <a:solidFill>
                  <a:srgbClr val="FFFFFF"/>
                </a:solidFill>
                <a:latin typeface="Arial"/>
                <a:ea typeface="Arial"/>
                <a:cs typeface="Arial"/>
                <a:sym typeface="Arial"/>
              </a:rPr>
              <a:t>Rm </a:t>
            </a:r>
            <a:r>
              <a:rPr lang="en" sz="1500">
                <a:solidFill>
                  <a:srgbClr val="FFFFFF"/>
                </a:solidFill>
                <a:latin typeface="Arial"/>
                <a:ea typeface="Arial"/>
                <a:cs typeface="Arial"/>
                <a:sym typeface="Arial"/>
              </a:rPr>
              <a:t>→</a:t>
            </a:r>
            <a:r>
              <a:rPr i="1" lang="en" sz="1500">
                <a:solidFill>
                  <a:srgbClr val="FFFFFF"/>
                </a:solidFill>
                <a:latin typeface="Arial"/>
                <a:ea typeface="Arial"/>
                <a:cs typeface="Arial"/>
                <a:sym typeface="Arial"/>
              </a:rPr>
              <a:t>Ro</a:t>
            </a:r>
            <a:r>
              <a:rPr lang="en" sz="1500">
                <a:solidFill>
                  <a:srgbClr val="FFFFFF"/>
                </a:solidFill>
                <a:latin typeface="Arial"/>
                <a:ea typeface="Arial"/>
                <a:cs typeface="Arial"/>
                <a:sym typeface="Arial"/>
              </a:rPr>
              <a:t> , </a:t>
            </a:r>
            <a:r>
              <a:rPr lang="en" sz="1500">
                <a:solidFill>
                  <a:srgbClr val="FFFFFF"/>
                </a:solidFill>
                <a:latin typeface="Arial"/>
                <a:ea typeface="Arial"/>
                <a:cs typeface="Arial"/>
                <a:sym typeface="Arial"/>
              </a:rPr>
              <a:t>where </a:t>
            </a:r>
            <a:r>
              <a:rPr i="1" lang="en" sz="1500">
                <a:solidFill>
                  <a:srgbClr val="FFFFFF"/>
                </a:solidFill>
                <a:latin typeface="Arial"/>
                <a:ea typeface="Arial"/>
                <a:cs typeface="Arial"/>
                <a:sym typeface="Arial"/>
              </a:rPr>
              <a:t>m </a:t>
            </a:r>
            <a:r>
              <a:rPr lang="en" sz="1500">
                <a:solidFill>
                  <a:srgbClr val="FFFFFF"/>
                </a:solidFill>
                <a:latin typeface="Arial"/>
                <a:ea typeface="Arial"/>
                <a:cs typeface="Arial"/>
                <a:sym typeface="Arial"/>
              </a:rPr>
              <a:t>is the input (spam words in this case) and </a:t>
            </a:r>
            <a:r>
              <a:rPr i="1" lang="en" sz="1500">
                <a:solidFill>
                  <a:srgbClr val="FFFFFF"/>
                </a:solidFill>
                <a:latin typeface="Arial"/>
                <a:ea typeface="Arial"/>
                <a:cs typeface="Arial"/>
                <a:sym typeface="Arial"/>
              </a:rPr>
              <a:t>o </a:t>
            </a:r>
            <a:r>
              <a:rPr lang="en" sz="1500">
                <a:solidFill>
                  <a:srgbClr val="FFFFFF"/>
                </a:solidFill>
                <a:latin typeface="Arial"/>
                <a:ea typeface="Arial"/>
                <a:cs typeface="Arial"/>
                <a:sym typeface="Arial"/>
              </a:rPr>
              <a:t>is the number of outputs from the function. The algorithm can have one or more layers between input and output layer known as Hidden Layer. The hidden layer accepts the values from the previous layer and transforms with linear summation, whereas the ‘Output’ layer provides the output values after transformation from the previous hidden layer. </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				</a:t>
            </a:r>
            <a:endParaRPr sz="1500">
              <a:solidFill>
                <a:srgbClr val="FFFFFF"/>
              </a:solidFill>
              <a:latin typeface="Arial"/>
              <a:ea typeface="Arial"/>
              <a:cs typeface="Arial"/>
              <a:sym typeface="Arial"/>
            </a:endParaRPr>
          </a:p>
          <a:p>
            <a:pPr indent="0" lvl="0" marL="0" rtl="0" algn="l">
              <a:spcBef>
                <a:spcPts val="0"/>
              </a:spcBef>
              <a:spcAft>
                <a:spcPts val="0"/>
              </a:spcAft>
              <a:buNone/>
            </a:pPr>
            <a:r>
              <a:rPr lang="en" sz="1500">
                <a:solidFill>
                  <a:srgbClr val="FFFFFF"/>
                </a:solidFill>
                <a:latin typeface="Arial"/>
                <a:ea typeface="Arial"/>
                <a:cs typeface="Arial"/>
                <a:sym typeface="Arial"/>
              </a:rPr>
              <a:t>			</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		</a:t>
            </a:r>
            <a:endParaRPr sz="1500">
              <a:solidFill>
                <a:srgbClr val="FFFFFF"/>
              </a:solidFill>
              <a:latin typeface="Arial"/>
              <a:ea typeface="Arial"/>
              <a:cs typeface="Arial"/>
              <a:sym typeface="Arial"/>
            </a:endParaRPr>
          </a:p>
          <a:p>
            <a:pPr indent="0" lvl="0" marL="0" rtl="0" algn="l">
              <a:spcBef>
                <a:spcPts val="1200"/>
              </a:spcBef>
              <a:spcAft>
                <a:spcPts val="1200"/>
              </a:spcAft>
              <a:buNone/>
            </a:pPr>
            <a:r>
              <a:t/>
            </a:r>
            <a:endParaRPr sz="15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3"/>
          <p:cNvSpPr txBox="1"/>
          <p:nvPr>
            <p:ph idx="1" type="body"/>
          </p:nvPr>
        </p:nvSpPr>
        <p:spPr>
          <a:xfrm>
            <a:off x="311700" y="1017800"/>
            <a:ext cx="8520600" cy="3551100"/>
          </a:xfrm>
          <a:prstGeom prst="rect">
            <a:avLst/>
          </a:prstGeom>
        </p:spPr>
        <p:txBody>
          <a:bodyPr anchorCtr="0" anchor="t" bIns="91425" lIns="91425" spcFirstLastPara="1" rIns="91425" wrap="square" tIns="91425">
            <a:noAutofit/>
          </a:bodyPr>
          <a:lstStyle/>
          <a:p>
            <a:pPr indent="0" lvl="0" marL="0" rtl="0" algn="l">
              <a:lnSpc>
                <a:spcPct val="85000"/>
              </a:lnSpc>
              <a:spcBef>
                <a:spcPts val="1200"/>
              </a:spcBef>
              <a:spcAft>
                <a:spcPts val="0"/>
              </a:spcAft>
              <a:buNone/>
            </a:pPr>
            <a:r>
              <a:rPr lang="en" sz="1400">
                <a:solidFill>
                  <a:srgbClr val="FFFFFF"/>
                </a:solidFill>
                <a:latin typeface="Arial"/>
                <a:ea typeface="Arial"/>
                <a:cs typeface="Arial"/>
                <a:sym typeface="Arial"/>
              </a:rPr>
              <a:t>A. ADDING CORPUS : Load testing and training datasets (both spam and ham).</a:t>
            </a:r>
            <a:endParaRPr sz="1400">
              <a:solidFill>
                <a:srgbClr val="FFFFFF"/>
              </a:solidFill>
              <a:latin typeface="Arial"/>
              <a:ea typeface="Arial"/>
              <a:cs typeface="Arial"/>
              <a:sym typeface="Arial"/>
            </a:endParaRPr>
          </a:p>
          <a:p>
            <a:pPr indent="0" lvl="0" marL="0" rtl="0" algn="l">
              <a:lnSpc>
                <a:spcPct val="85000"/>
              </a:lnSpc>
              <a:spcBef>
                <a:spcPts val="1200"/>
              </a:spcBef>
              <a:spcAft>
                <a:spcPts val="0"/>
              </a:spcAft>
              <a:buNone/>
            </a:pPr>
            <a:r>
              <a:rPr lang="en" sz="1400">
                <a:solidFill>
                  <a:srgbClr val="FFFFFF"/>
                </a:solidFill>
                <a:latin typeface="Arial"/>
                <a:ea typeface="Arial"/>
                <a:cs typeface="Arial"/>
                <a:sym typeface="Arial"/>
              </a:rPr>
              <a:t>B. TOKENIZATION : Sentences are broken into words/tokens and occurrence of certain words can help the algorithm to predict if the email is spam.</a:t>
            </a:r>
            <a:endParaRPr sz="1400">
              <a:solidFill>
                <a:srgbClr val="FFFFFF"/>
              </a:solidFill>
              <a:latin typeface="Arial"/>
              <a:ea typeface="Arial"/>
              <a:cs typeface="Arial"/>
              <a:sym typeface="Arial"/>
            </a:endParaRPr>
          </a:p>
          <a:p>
            <a:pPr indent="0" lvl="0" marL="0" rtl="0" algn="l">
              <a:lnSpc>
                <a:spcPct val="85000"/>
              </a:lnSpc>
              <a:spcBef>
                <a:spcPts val="1200"/>
              </a:spcBef>
              <a:spcAft>
                <a:spcPts val="0"/>
              </a:spcAft>
              <a:buNone/>
            </a:pPr>
            <a:r>
              <a:rPr lang="en" sz="1400">
                <a:solidFill>
                  <a:srgbClr val="FFFFFF"/>
                </a:solidFill>
                <a:latin typeface="Arial"/>
                <a:ea typeface="Arial"/>
                <a:cs typeface="Arial"/>
                <a:sym typeface="Arial"/>
              </a:rPr>
              <a:t>C. FEATURE EXTRACTION AND STOP WORD</a:t>
            </a:r>
            <a:r>
              <a:rPr lang="en" sz="1400">
                <a:solidFill>
                  <a:srgbClr val="FFFFFF"/>
                </a:solidFill>
                <a:latin typeface="Arial"/>
                <a:ea typeface="Arial"/>
                <a:cs typeface="Arial"/>
                <a:sym typeface="Arial"/>
              </a:rPr>
              <a:t>S : Certain words are removed as they are unnecessary and not helpful in detecting if the email is spam or not.</a:t>
            </a:r>
            <a:endParaRPr sz="1400">
              <a:solidFill>
                <a:srgbClr val="FFFFFF"/>
              </a:solidFill>
              <a:latin typeface="Arial"/>
              <a:ea typeface="Arial"/>
              <a:cs typeface="Arial"/>
              <a:sym typeface="Arial"/>
            </a:endParaRPr>
          </a:p>
          <a:p>
            <a:pPr indent="0" lvl="0" marL="0" rtl="0" algn="l">
              <a:lnSpc>
                <a:spcPct val="85000"/>
              </a:lnSpc>
              <a:spcBef>
                <a:spcPts val="1200"/>
              </a:spcBef>
              <a:spcAft>
                <a:spcPts val="0"/>
              </a:spcAft>
              <a:buNone/>
            </a:pPr>
            <a:r>
              <a:rPr lang="en" sz="1400">
                <a:solidFill>
                  <a:srgbClr val="FFFFFF"/>
                </a:solidFill>
                <a:latin typeface="Arial"/>
                <a:ea typeface="Arial"/>
                <a:cs typeface="Arial"/>
                <a:sym typeface="Arial"/>
              </a:rPr>
              <a:t>D. MODEL TRAINING AND TESTING PHASE : Trained with a known dataset and tested with an </a:t>
            </a:r>
            <a:r>
              <a:rPr lang="en" sz="1400">
                <a:solidFill>
                  <a:srgbClr val="FFFFFF"/>
                </a:solidFill>
                <a:latin typeface="Arial"/>
                <a:ea typeface="Arial"/>
                <a:cs typeface="Arial"/>
                <a:sym typeface="Arial"/>
              </a:rPr>
              <a:t>unknown</a:t>
            </a:r>
            <a:r>
              <a:rPr lang="en" sz="1400">
                <a:solidFill>
                  <a:srgbClr val="FFFFFF"/>
                </a:solidFill>
                <a:latin typeface="Arial"/>
                <a:ea typeface="Arial"/>
                <a:cs typeface="Arial"/>
                <a:sym typeface="Arial"/>
              </a:rPr>
              <a:t> datasets helps in checking the predictability of the algorithms.</a:t>
            </a:r>
            <a:endParaRPr sz="1400">
              <a:solidFill>
                <a:srgbClr val="FFFFFF"/>
              </a:solidFill>
              <a:latin typeface="Arial"/>
              <a:ea typeface="Arial"/>
              <a:cs typeface="Arial"/>
              <a:sym typeface="Arial"/>
            </a:endParaRPr>
          </a:p>
          <a:p>
            <a:pPr indent="0" lvl="0" marL="0" rtl="0" algn="l">
              <a:lnSpc>
                <a:spcPct val="85000"/>
              </a:lnSpc>
              <a:spcBef>
                <a:spcPts val="1200"/>
              </a:spcBef>
              <a:spcAft>
                <a:spcPts val="0"/>
              </a:spcAft>
              <a:buNone/>
            </a:pPr>
            <a:r>
              <a:rPr lang="en" sz="1400">
                <a:solidFill>
                  <a:srgbClr val="FFFFFF"/>
                </a:solidFill>
                <a:latin typeface="Arial"/>
                <a:ea typeface="Arial"/>
                <a:cs typeface="Arial"/>
                <a:sym typeface="Arial"/>
              </a:rPr>
              <a:t>E. DATASETS : Publicly available datasets such as Ling-Spam, PU, Enron and SpamAssassin were used in this research paper.</a:t>
            </a:r>
            <a:endParaRPr sz="1400">
              <a:solidFill>
                <a:srgbClr val="FFFFFF"/>
              </a:solidFill>
              <a:latin typeface="Arial"/>
              <a:ea typeface="Arial"/>
              <a:cs typeface="Arial"/>
              <a:sym typeface="Arial"/>
            </a:endParaRPr>
          </a:p>
          <a:p>
            <a:pPr indent="0" lvl="0" marL="0" rtl="0" algn="l">
              <a:lnSpc>
                <a:spcPct val="85000"/>
              </a:lnSpc>
              <a:spcBef>
                <a:spcPts val="1200"/>
              </a:spcBef>
              <a:spcAft>
                <a:spcPts val="0"/>
              </a:spcAft>
              <a:buNone/>
            </a:pPr>
            <a:r>
              <a:rPr lang="en" sz="1400">
                <a:solidFill>
                  <a:srgbClr val="FFFFFF"/>
                </a:solidFill>
                <a:latin typeface="Arial"/>
                <a:ea typeface="Arial"/>
                <a:cs typeface="Arial"/>
                <a:sym typeface="Arial"/>
              </a:rPr>
              <a:t>F. SOFTWARE AND HARDWARE : Python 3.4 or above can be used alongwith Spyder or Jupyter IDE.</a:t>
            </a:r>
            <a:endParaRPr sz="1400">
              <a:solidFill>
                <a:srgbClr val="FFFFFF"/>
              </a:solidFill>
              <a:latin typeface="Arial"/>
              <a:ea typeface="Arial"/>
              <a:cs typeface="Arial"/>
              <a:sym typeface="Arial"/>
            </a:endParaRPr>
          </a:p>
          <a:p>
            <a:pPr indent="0" lvl="0" marL="0" rtl="0" algn="l">
              <a:lnSpc>
                <a:spcPct val="85000"/>
              </a:lnSpc>
              <a:spcBef>
                <a:spcPts val="1200"/>
              </a:spcBef>
              <a:spcAft>
                <a:spcPts val="1200"/>
              </a:spcAft>
              <a:buNone/>
            </a:pPr>
            <a:r>
              <a:rPr lang="en" sz="1400">
                <a:solidFill>
                  <a:srgbClr val="FFFFFF"/>
                </a:solidFill>
                <a:latin typeface="Arial"/>
                <a:ea typeface="Arial"/>
                <a:cs typeface="Arial"/>
                <a:sym typeface="Arial"/>
              </a:rPr>
              <a:t>G. LIBRARIES AND MODULES : Scikit-Learn was used as it offered a vast majority                                 of the ML libraries and dataset processing modules.</a:t>
            </a:r>
            <a:endParaRPr sz="1400">
              <a:solidFill>
                <a:srgbClr val="FFFFFF"/>
              </a:solidFill>
            </a:endParaRPr>
          </a:p>
        </p:txBody>
      </p:sp>
      <p:sp>
        <p:nvSpPr>
          <p:cNvPr id="150" name="Google Shape;150;p2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REQUIREMENTS</a:t>
            </a:r>
            <a:endParaRPr>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4"/>
          <p:cNvSpPr txBox="1"/>
          <p:nvPr>
            <p:ph idx="1" type="body"/>
          </p:nvPr>
        </p:nvSpPr>
        <p:spPr>
          <a:xfrm>
            <a:off x="311700" y="1229875"/>
            <a:ext cx="8520600" cy="3677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500">
                <a:solidFill>
                  <a:srgbClr val="FFFFFF"/>
                </a:solidFill>
                <a:latin typeface="Arial"/>
                <a:ea typeface="Arial"/>
                <a:cs typeface="Arial"/>
                <a:sym typeface="Arial"/>
              </a:rPr>
              <a:t>A. CONFUSION MATRIX : Confusion Matrix is being used to visualise the detection of the emails for models. Confusion matrix can be defined as below :</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1) TN = True Negative – Ham email predicted as ham </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2) TP = True Positive – Spam email predicted as spam</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3) FP = False Positive – Spam email predicted as ham</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4) FN = False Negative – Ham email predicted as spam</a:t>
            </a:r>
            <a:endParaRPr sz="1500">
              <a:solidFill>
                <a:srgbClr val="FFFFFF"/>
              </a:solidFill>
              <a:latin typeface="Arial"/>
              <a:ea typeface="Arial"/>
              <a:cs typeface="Arial"/>
              <a:sym typeface="Arial"/>
            </a:endParaRPr>
          </a:p>
          <a:p>
            <a:pPr indent="0" lvl="0" marL="0" rtl="0" algn="l">
              <a:spcBef>
                <a:spcPts val="1200"/>
              </a:spcBef>
              <a:spcAft>
                <a:spcPts val="0"/>
              </a:spcAft>
              <a:buNone/>
            </a:pPr>
            <a:r>
              <a:t/>
            </a:r>
            <a:endParaRPr sz="1500">
              <a:solidFill>
                <a:srgbClr val="FFFFFF"/>
              </a:solidFill>
              <a:latin typeface="Arial"/>
              <a:ea typeface="Arial"/>
              <a:cs typeface="Arial"/>
              <a:sym typeface="Arial"/>
            </a:endParaRPr>
          </a:p>
          <a:p>
            <a:pPr indent="0" lvl="0" marL="0" rtl="0" algn="l">
              <a:spcBef>
                <a:spcPts val="1200"/>
              </a:spcBef>
              <a:spcAft>
                <a:spcPts val="1200"/>
              </a:spcAft>
              <a:buNone/>
            </a:pPr>
            <a:r>
              <a:t/>
            </a:r>
            <a:endParaRPr sz="1500">
              <a:solidFill>
                <a:srgbClr val="FFFFFF"/>
              </a:solidFill>
            </a:endParaRPr>
          </a:p>
        </p:txBody>
      </p:sp>
      <p:sp>
        <p:nvSpPr>
          <p:cNvPr id="156" name="Google Shape;156;p2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PERFORMANCE MEASURES</a:t>
            </a:r>
            <a:endParaRPr>
              <a:solidFill>
                <a:srgbClr val="FFFFFF"/>
              </a:solidFill>
            </a:endParaRPr>
          </a:p>
        </p:txBody>
      </p:sp>
      <p:graphicFrame>
        <p:nvGraphicFramePr>
          <p:cNvPr id="157" name="Google Shape;157;p24"/>
          <p:cNvGraphicFramePr/>
          <p:nvPr/>
        </p:nvGraphicFramePr>
        <p:xfrm>
          <a:off x="2962600" y="3624575"/>
          <a:ext cx="3000000" cy="3000000"/>
        </p:xfrm>
        <a:graphic>
          <a:graphicData uri="http://schemas.openxmlformats.org/drawingml/2006/table">
            <a:tbl>
              <a:tblPr>
                <a:noFill/>
                <a:tableStyleId>{B3B971E2-38A0-43DA-80DE-E87C267FABEB}</a:tableStyleId>
              </a:tblPr>
              <a:tblGrid>
                <a:gridCol w="1072925"/>
                <a:gridCol w="1072925"/>
                <a:gridCol w="1072925"/>
              </a:tblGrid>
              <a:tr h="100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solidFill>
                            <a:srgbClr val="FFFFFF"/>
                          </a:solidFill>
                        </a:rPr>
                        <a:t>HAM</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
                          <a:solidFill>
                            <a:srgbClr val="FFFFFF"/>
                          </a:solidFill>
                        </a:rPr>
                        <a:t>SPAM</a:t>
                      </a:r>
                      <a:endParaRPr>
                        <a:solidFill>
                          <a:srgbClr val="FFFFFF"/>
                        </a:solidFill>
                      </a:endParaRPr>
                    </a:p>
                  </a:txBody>
                  <a:tcPr marT="91425" marB="91425" marR="91425" marL="91425"/>
                </a:tc>
              </a:tr>
              <a:tr h="381000">
                <a:tc>
                  <a:txBody>
                    <a:bodyPr/>
                    <a:lstStyle/>
                    <a:p>
                      <a:pPr indent="0" lvl="0" marL="0" rtl="0" algn="l">
                        <a:spcBef>
                          <a:spcPts val="0"/>
                        </a:spcBef>
                        <a:spcAft>
                          <a:spcPts val="0"/>
                        </a:spcAft>
                        <a:buNone/>
                      </a:pPr>
                      <a:r>
                        <a:rPr lang="en">
                          <a:solidFill>
                            <a:srgbClr val="FFFFFF"/>
                          </a:solidFill>
                        </a:rPr>
                        <a:t>HAM</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
                          <a:solidFill>
                            <a:srgbClr val="FFFFFF"/>
                          </a:solidFill>
                        </a:rPr>
                        <a:t>TN</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
                          <a:solidFill>
                            <a:srgbClr val="FFFFFF"/>
                          </a:solidFill>
                        </a:rPr>
                        <a:t>FP</a:t>
                      </a:r>
                      <a:endParaRPr>
                        <a:solidFill>
                          <a:srgbClr val="FFFFFF"/>
                        </a:solidFill>
                      </a:endParaRPr>
                    </a:p>
                  </a:txBody>
                  <a:tcPr marT="91425" marB="91425" marR="91425" marL="91425"/>
                </a:tc>
              </a:tr>
              <a:tr h="381000">
                <a:tc>
                  <a:txBody>
                    <a:bodyPr/>
                    <a:lstStyle/>
                    <a:p>
                      <a:pPr indent="0" lvl="0" marL="0" rtl="0" algn="l">
                        <a:spcBef>
                          <a:spcPts val="0"/>
                        </a:spcBef>
                        <a:spcAft>
                          <a:spcPts val="0"/>
                        </a:spcAft>
                        <a:buNone/>
                      </a:pPr>
                      <a:r>
                        <a:rPr lang="en">
                          <a:solidFill>
                            <a:srgbClr val="FFFFFF"/>
                          </a:solidFill>
                        </a:rPr>
                        <a:t>SPAM</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
                          <a:solidFill>
                            <a:srgbClr val="FFFFFF"/>
                          </a:solidFill>
                        </a:rPr>
                        <a:t>FN</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
                          <a:solidFill>
                            <a:srgbClr val="FFFFFF"/>
                          </a:solidFill>
                        </a:rPr>
                        <a:t>TP</a:t>
                      </a:r>
                      <a:endParaRPr>
                        <a:solidFill>
                          <a:srgbClr val="FFFFFF"/>
                        </a:solidFill>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5"/>
          <p:cNvSpPr txBox="1"/>
          <p:nvPr>
            <p:ph idx="1" type="body"/>
          </p:nvPr>
        </p:nvSpPr>
        <p:spPr>
          <a:xfrm>
            <a:off x="311700" y="1229875"/>
            <a:ext cx="8520600" cy="3549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FFFFFF"/>
                </a:solidFill>
                <a:latin typeface="Arial"/>
                <a:ea typeface="Arial"/>
                <a:cs typeface="Arial"/>
                <a:sym typeface="Arial"/>
              </a:rPr>
              <a:t>B. ACCURACY : “Accuracy” module from Scikit-learn helped in predicting accuracy.</a:t>
            </a:r>
            <a:endParaRPr sz="1500">
              <a:solidFill>
                <a:srgbClr val="FFFFFF"/>
              </a:solidFill>
              <a:latin typeface="Arial"/>
              <a:ea typeface="Arial"/>
              <a:cs typeface="Arial"/>
              <a:sym typeface="Arial"/>
            </a:endParaRPr>
          </a:p>
          <a:p>
            <a:pPr indent="457200" lvl="0" marL="914400" rtl="0" algn="l">
              <a:lnSpc>
                <a:spcPct val="100000"/>
              </a:lnSpc>
              <a:spcBef>
                <a:spcPts val="0"/>
              </a:spcBef>
              <a:spcAft>
                <a:spcPts val="0"/>
              </a:spcAft>
              <a:buNone/>
            </a:pPr>
            <a:r>
              <a:rPr lang="en" sz="1500">
                <a:solidFill>
                  <a:srgbClr val="FFFFFF"/>
                </a:solidFill>
                <a:latin typeface="Arial"/>
                <a:ea typeface="Arial"/>
                <a:cs typeface="Arial"/>
                <a:sym typeface="Arial"/>
              </a:rPr>
              <a:t>   Accuracy = (TN + TP) / ( TN + FN + TP + FP) </a:t>
            </a:r>
            <a:endParaRPr sz="15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rPr lang="en" sz="1500">
                <a:solidFill>
                  <a:srgbClr val="FFFFFF"/>
                </a:solidFill>
                <a:latin typeface="Arial"/>
                <a:ea typeface="Arial"/>
                <a:cs typeface="Arial"/>
                <a:sym typeface="Arial"/>
              </a:rPr>
              <a:t>C. RECALL : Calculates how many emails were spam from given number of spam emails. </a:t>
            </a:r>
            <a:endParaRPr sz="1500">
              <a:solidFill>
                <a:srgbClr val="FFFFFF"/>
              </a:solidFill>
              <a:latin typeface="Arial"/>
              <a:ea typeface="Arial"/>
              <a:cs typeface="Arial"/>
              <a:sym typeface="Arial"/>
            </a:endParaRPr>
          </a:p>
          <a:p>
            <a:pPr indent="0" lvl="0" marL="914400" rtl="0" algn="l">
              <a:lnSpc>
                <a:spcPct val="100000"/>
              </a:lnSpc>
              <a:spcBef>
                <a:spcPts val="1200"/>
              </a:spcBef>
              <a:spcAft>
                <a:spcPts val="0"/>
              </a:spcAft>
              <a:buNone/>
            </a:pPr>
            <a:r>
              <a:rPr lang="en" sz="1500">
                <a:solidFill>
                  <a:srgbClr val="FFFFFF"/>
                </a:solidFill>
                <a:latin typeface="Arial"/>
                <a:ea typeface="Arial"/>
                <a:cs typeface="Arial"/>
                <a:sym typeface="Arial"/>
              </a:rPr>
              <a:t>    Recall = TP / (TP + FN)</a:t>
            </a:r>
            <a:endParaRPr sz="15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rPr lang="en" sz="1500">
                <a:solidFill>
                  <a:srgbClr val="FFFFFF"/>
                </a:solidFill>
                <a:latin typeface="Arial"/>
                <a:ea typeface="Arial"/>
                <a:cs typeface="Arial"/>
                <a:sym typeface="Arial"/>
              </a:rPr>
              <a:t>D. PRECISION : Number of emails predicted positive from total number of positives.</a:t>
            </a:r>
            <a:endParaRPr sz="15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rPr lang="en" sz="1500">
                <a:solidFill>
                  <a:srgbClr val="FFFFFF"/>
                </a:solidFill>
                <a:latin typeface="Arial"/>
                <a:ea typeface="Arial"/>
                <a:cs typeface="Arial"/>
                <a:sym typeface="Arial"/>
              </a:rPr>
              <a:t>		Precision = TP / ( TP + FP)</a:t>
            </a:r>
            <a:endParaRPr sz="15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rPr lang="en" sz="1500">
                <a:solidFill>
                  <a:srgbClr val="FFFFFF"/>
                </a:solidFill>
                <a:latin typeface="Arial"/>
                <a:ea typeface="Arial"/>
                <a:cs typeface="Arial"/>
                <a:sym typeface="Arial"/>
              </a:rPr>
              <a:t>E. F1-SCORE : 	Harmonic mean of precision and recall values.</a:t>
            </a:r>
            <a:endParaRPr sz="1500">
              <a:solidFill>
                <a:srgbClr val="FFFFFF"/>
              </a:solidFill>
              <a:latin typeface="Arial"/>
              <a:ea typeface="Arial"/>
              <a:cs typeface="Arial"/>
              <a:sym typeface="Arial"/>
            </a:endParaRPr>
          </a:p>
          <a:p>
            <a:pPr indent="457200" lvl="0" marL="914400" rtl="0" algn="l">
              <a:lnSpc>
                <a:spcPct val="100000"/>
              </a:lnSpc>
              <a:spcBef>
                <a:spcPts val="1200"/>
              </a:spcBef>
              <a:spcAft>
                <a:spcPts val="1200"/>
              </a:spcAft>
              <a:buNone/>
            </a:pPr>
            <a:r>
              <a:rPr i="1" lang="en" sz="1500">
                <a:solidFill>
                  <a:srgbClr val="FFFFFF"/>
                </a:solidFill>
                <a:latin typeface="Arial"/>
                <a:ea typeface="Arial"/>
                <a:cs typeface="Arial"/>
                <a:sym typeface="Arial"/>
              </a:rPr>
              <a:t>F</a:t>
            </a:r>
            <a:r>
              <a:rPr lang="en" sz="1500">
                <a:solidFill>
                  <a:srgbClr val="FFFFFF"/>
                </a:solidFill>
                <a:latin typeface="Arial"/>
                <a:ea typeface="Arial"/>
                <a:cs typeface="Arial"/>
                <a:sym typeface="Arial"/>
              </a:rPr>
              <a:t>β = 	(1 + β²)(precision × recall) / (β² × (precision + recall))</a:t>
            </a:r>
            <a:endParaRPr sz="1500">
              <a:solidFill>
                <a:srgbClr val="FFFFFF"/>
              </a:solidFill>
            </a:endParaRPr>
          </a:p>
        </p:txBody>
      </p:sp>
      <p:sp>
        <p:nvSpPr>
          <p:cNvPr id="163" name="Google Shape;163;p2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PERFORMANCE MEASURES</a:t>
            </a:r>
            <a:endParaRPr>
              <a:solidFill>
                <a:srgbClr val="FFFFFF"/>
              </a:solidFill>
            </a:endParaRPr>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6"/>
          <p:cNvSpPr txBox="1"/>
          <p:nvPr>
            <p:ph idx="1" type="body"/>
          </p:nvPr>
        </p:nvSpPr>
        <p:spPr>
          <a:xfrm>
            <a:off x="311700" y="920925"/>
            <a:ext cx="8520600" cy="36480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400">
                <a:solidFill>
                  <a:srgbClr val="FFFFFF"/>
                </a:solidFill>
              </a:rPr>
              <a:t>Stratified K-Fold Cross Validation (SKFCV) was </a:t>
            </a:r>
            <a:endParaRPr sz="1400">
              <a:solidFill>
                <a:srgbClr val="FFFFFF"/>
              </a:solidFill>
            </a:endParaRPr>
          </a:p>
          <a:p>
            <a:pPr indent="0" lvl="0" marL="0" rtl="0" algn="l">
              <a:lnSpc>
                <a:spcPct val="100000"/>
              </a:lnSpc>
              <a:spcBef>
                <a:spcPts val="1200"/>
              </a:spcBef>
              <a:spcAft>
                <a:spcPts val="0"/>
              </a:spcAft>
              <a:buNone/>
            </a:pPr>
            <a:r>
              <a:rPr lang="en" sz="1400">
                <a:solidFill>
                  <a:srgbClr val="FFFFFF"/>
                </a:solidFill>
              </a:rPr>
              <a:t>applied to all the ML models.</a:t>
            </a:r>
            <a:endParaRPr sz="1400">
              <a:solidFill>
                <a:srgbClr val="FFFFFF"/>
              </a:solidFill>
            </a:endParaRPr>
          </a:p>
          <a:p>
            <a:pPr indent="0" lvl="0" marL="0" rtl="0" algn="l">
              <a:lnSpc>
                <a:spcPct val="100000"/>
              </a:lnSpc>
              <a:spcBef>
                <a:spcPts val="1200"/>
              </a:spcBef>
              <a:spcAft>
                <a:spcPts val="0"/>
              </a:spcAft>
              <a:buNone/>
            </a:pPr>
            <a:r>
              <a:rPr lang="en" sz="1400">
                <a:solidFill>
                  <a:srgbClr val="FFFFFF"/>
                </a:solidFill>
              </a:rPr>
              <a:t>According to this graph, SGD had the </a:t>
            </a:r>
            <a:endParaRPr sz="1400">
              <a:solidFill>
                <a:srgbClr val="FFFFFF"/>
              </a:solidFill>
            </a:endParaRPr>
          </a:p>
          <a:p>
            <a:pPr indent="0" lvl="0" marL="0" rtl="0" algn="l">
              <a:lnSpc>
                <a:spcPct val="100000"/>
              </a:lnSpc>
              <a:spcBef>
                <a:spcPts val="1200"/>
              </a:spcBef>
              <a:spcAft>
                <a:spcPts val="0"/>
              </a:spcAft>
              <a:buNone/>
            </a:pPr>
            <a:r>
              <a:rPr lang="en" sz="1400">
                <a:solidFill>
                  <a:srgbClr val="FFFFFF"/>
                </a:solidFill>
              </a:rPr>
              <a:t>highest accuracy whereas RF had </a:t>
            </a:r>
            <a:endParaRPr sz="1400">
              <a:solidFill>
                <a:srgbClr val="FFFFFF"/>
              </a:solidFill>
            </a:endParaRPr>
          </a:p>
          <a:p>
            <a:pPr indent="0" lvl="0" marL="0" rtl="0" algn="l">
              <a:lnSpc>
                <a:spcPct val="100000"/>
              </a:lnSpc>
              <a:spcBef>
                <a:spcPts val="1200"/>
              </a:spcBef>
              <a:spcAft>
                <a:spcPts val="0"/>
              </a:spcAft>
              <a:buNone/>
            </a:pPr>
            <a:r>
              <a:rPr lang="en" sz="1400">
                <a:solidFill>
                  <a:srgbClr val="FFFFFF"/>
                </a:solidFill>
              </a:rPr>
              <a:t>the lowest. </a:t>
            </a:r>
            <a:endParaRPr sz="1400">
              <a:solidFill>
                <a:srgbClr val="FFFFFF"/>
              </a:solidFill>
            </a:endParaRPr>
          </a:p>
          <a:p>
            <a:pPr indent="0" lvl="0" marL="4114800" rtl="0" algn="l">
              <a:lnSpc>
                <a:spcPct val="100000"/>
              </a:lnSpc>
              <a:spcBef>
                <a:spcPts val="1200"/>
              </a:spcBef>
              <a:spcAft>
                <a:spcPts val="0"/>
              </a:spcAft>
              <a:buNone/>
            </a:pPr>
            <a:r>
              <a:t/>
            </a:r>
            <a:endParaRPr sz="1400">
              <a:solidFill>
                <a:srgbClr val="FFFFFF"/>
              </a:solidFill>
            </a:endParaRPr>
          </a:p>
          <a:p>
            <a:pPr indent="0" lvl="0" marL="4114800" rtl="0" algn="l">
              <a:lnSpc>
                <a:spcPct val="100000"/>
              </a:lnSpc>
              <a:spcBef>
                <a:spcPts val="1200"/>
              </a:spcBef>
              <a:spcAft>
                <a:spcPts val="0"/>
              </a:spcAft>
              <a:buNone/>
            </a:pPr>
            <a:r>
              <a:rPr lang="en" sz="1400">
                <a:solidFill>
                  <a:srgbClr val="FFFFFF"/>
                </a:solidFill>
              </a:rPr>
              <a:t>7 datasets were used. All of them provided more than 90% accuracy after calculating the average except RF.</a:t>
            </a:r>
            <a:endParaRPr sz="1400">
              <a:solidFill>
                <a:srgbClr val="FFFFFF"/>
              </a:solidFill>
            </a:endParaRPr>
          </a:p>
          <a:p>
            <a:pPr indent="0" lvl="0" marL="0" rtl="0" algn="l">
              <a:lnSpc>
                <a:spcPct val="100000"/>
              </a:lnSpc>
              <a:spcBef>
                <a:spcPts val="1200"/>
              </a:spcBef>
              <a:spcAft>
                <a:spcPts val="1200"/>
              </a:spcAft>
              <a:buNone/>
            </a:pPr>
            <a:r>
              <a:t/>
            </a:r>
            <a:endParaRPr sz="1400">
              <a:solidFill>
                <a:srgbClr val="FFFFFF"/>
              </a:solidFill>
            </a:endParaRPr>
          </a:p>
        </p:txBody>
      </p:sp>
      <p:sp>
        <p:nvSpPr>
          <p:cNvPr id="169" name="Google Shape;169;p26"/>
          <p:cNvSpPr txBox="1"/>
          <p:nvPr>
            <p:ph idx="1" type="body"/>
          </p:nvPr>
        </p:nvSpPr>
        <p:spPr>
          <a:xfrm flipH="1" rot="10800000">
            <a:off x="311700" y="4568978"/>
            <a:ext cx="8520600" cy="182700"/>
          </a:xfrm>
          <a:prstGeom prst="rect">
            <a:avLst/>
          </a:prstGeom>
        </p:spPr>
        <p:txBody>
          <a:bodyPr anchorCtr="0" anchor="t" bIns="91425" lIns="91425" spcFirstLastPara="1" rIns="91425" wrap="square" tIns="91425">
            <a:noAutofit/>
          </a:bodyPr>
          <a:lstStyle/>
          <a:p>
            <a:pPr indent="0" lvl="0" marL="0" rtl="0" algn="l">
              <a:lnSpc>
                <a:spcPct val="75000"/>
              </a:lnSpc>
              <a:spcBef>
                <a:spcPts val="0"/>
              </a:spcBef>
              <a:spcAft>
                <a:spcPts val="1200"/>
              </a:spcAft>
              <a:buNone/>
            </a:pPr>
            <a:r>
              <a:t/>
            </a:r>
            <a:endParaRPr sz="1000">
              <a:solidFill>
                <a:srgbClr val="FFFFFF"/>
              </a:solidFill>
            </a:endParaRPr>
          </a:p>
        </p:txBody>
      </p:sp>
      <p:sp>
        <p:nvSpPr>
          <p:cNvPr id="170" name="Google Shape;170;p2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RESULTS OF BASE MODEL ON DATASETS</a:t>
            </a:r>
            <a:endParaRPr>
              <a:solidFill>
                <a:srgbClr val="FFFFFF"/>
              </a:solidFill>
            </a:endParaRPr>
          </a:p>
        </p:txBody>
      </p:sp>
      <p:sp>
        <p:nvSpPr>
          <p:cNvPr id="171" name="Google Shape;171;p26"/>
          <p:cNvSpPr txBox="1"/>
          <p:nvPr>
            <p:ph type="title"/>
          </p:nvPr>
        </p:nvSpPr>
        <p:spPr>
          <a:xfrm>
            <a:off x="7532175" y="51435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id="172" name="Google Shape;172;p26"/>
          <p:cNvPicPr preferRelativeResize="0"/>
          <p:nvPr/>
        </p:nvPicPr>
        <p:blipFill>
          <a:blip r:embed="rId3">
            <a:alphaModFix/>
          </a:blip>
          <a:stretch>
            <a:fillRect/>
          </a:stretch>
        </p:blipFill>
        <p:spPr>
          <a:xfrm>
            <a:off x="4766925" y="920925"/>
            <a:ext cx="3678224" cy="2028425"/>
          </a:xfrm>
          <a:prstGeom prst="rect">
            <a:avLst/>
          </a:prstGeom>
          <a:noFill/>
          <a:ln>
            <a:noFill/>
          </a:ln>
        </p:spPr>
      </p:pic>
      <p:pic>
        <p:nvPicPr>
          <p:cNvPr id="173" name="Google Shape;173;p26"/>
          <p:cNvPicPr preferRelativeResize="0"/>
          <p:nvPr/>
        </p:nvPicPr>
        <p:blipFill rotWithShape="1">
          <a:blip r:embed="rId4">
            <a:alphaModFix/>
          </a:blip>
          <a:srcRect b="42475" l="23019" r="34720" t="28572"/>
          <a:stretch/>
        </p:blipFill>
        <p:spPr>
          <a:xfrm>
            <a:off x="311700" y="3007725"/>
            <a:ext cx="4073051" cy="1743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Arial"/>
                <a:ea typeface="Arial"/>
                <a:cs typeface="Arial"/>
                <a:sym typeface="Arial"/>
              </a:rPr>
              <a:t>A. SGD PARAMETERS : Hyperparameter tuning the algorithm offers 3 parameters from the SGD algorithm: Alpha values, Epsilon values and Tol values for the search space. Values for all three keys ranged from 0.0001 to 1000 as a dictionary.</a:t>
            </a:r>
            <a:endParaRPr sz="1500">
              <a:solidFill>
                <a:srgbClr val="FFFFFF"/>
              </a:solidFill>
              <a:latin typeface="Arial"/>
              <a:ea typeface="Arial"/>
              <a:cs typeface="Arial"/>
              <a:sym typeface="Arial"/>
            </a:endParaRPr>
          </a:p>
          <a:p>
            <a:pPr indent="0" lvl="0" marL="0" rtl="0" algn="l">
              <a:spcBef>
                <a:spcPts val="1200"/>
              </a:spcBef>
              <a:spcAft>
                <a:spcPts val="1200"/>
              </a:spcAft>
              <a:buNone/>
            </a:pPr>
            <a:r>
              <a:rPr lang="en" sz="1500">
                <a:solidFill>
                  <a:srgbClr val="FFFFFF"/>
                </a:solidFill>
                <a:latin typeface="Arial"/>
                <a:ea typeface="Arial"/>
                <a:cs typeface="Arial"/>
                <a:sym typeface="Arial"/>
              </a:rPr>
              <a:t>Alpha: The variable could help set the optimal learning rate. It is also classed as the constant for regularization term.</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Epsilon: This value determines the learning rate for the algorithm.</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Tol: This is the criteria for termination.						</a:t>
            </a:r>
            <a:br>
              <a:rPr lang="en" sz="1500">
                <a:solidFill>
                  <a:srgbClr val="FFFFFF"/>
                </a:solidFill>
                <a:latin typeface="Arial"/>
                <a:ea typeface="Arial"/>
                <a:cs typeface="Arial"/>
                <a:sym typeface="Arial"/>
              </a:rPr>
            </a:br>
            <a:endParaRPr sz="1500">
              <a:solidFill>
                <a:srgbClr val="FFFFFF"/>
              </a:solidFill>
            </a:endParaRPr>
          </a:p>
        </p:txBody>
      </p:sp>
      <p:sp>
        <p:nvSpPr>
          <p:cNvPr id="179" name="Google Shape;179;p2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TUNING OF </a:t>
            </a:r>
            <a:r>
              <a:rPr lang="en">
                <a:solidFill>
                  <a:srgbClr val="FFFFFF"/>
                </a:solidFill>
              </a:rPr>
              <a:t>PARAMETERS</a:t>
            </a:r>
            <a:endParaRPr>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8"/>
          <p:cNvSpPr txBox="1"/>
          <p:nvPr>
            <p:ph idx="1" type="body"/>
          </p:nvPr>
        </p:nvSpPr>
        <p:spPr>
          <a:xfrm>
            <a:off x="311700" y="127375"/>
            <a:ext cx="8520600" cy="444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Arial"/>
                <a:ea typeface="Arial"/>
                <a:cs typeface="Arial"/>
                <a:sym typeface="Arial"/>
              </a:rPr>
              <a:t>B. MNB PARAMETERS : The dictionary of parameters provided for the optimization were values  of :</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Alpha: This is used as a smoothing parameter for Laplace or Lidstone to the raw counts. This parameter will be passed as a float for PSO. This is combined with the number of features within the module. The value ranged from 0.0001 to 1000 as a dictionary.</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Fit Prior: This is to learn the class probabilities.</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C. RF PARAMETERS : The dictionary of parameters provided for the optimization were values of :</a:t>
            </a:r>
            <a:endParaRPr sz="1500">
              <a:solidFill>
                <a:srgbClr val="FFFFFF"/>
              </a:solidFill>
              <a:latin typeface="Arial"/>
              <a:ea typeface="Arial"/>
              <a:cs typeface="Arial"/>
              <a:sym typeface="Arial"/>
            </a:endParaRPr>
          </a:p>
          <a:p>
            <a:pPr indent="0" lvl="0" marL="0" rtl="0" algn="l">
              <a:spcBef>
                <a:spcPts val="1200"/>
              </a:spcBef>
              <a:spcAft>
                <a:spcPts val="1200"/>
              </a:spcAft>
              <a:buNone/>
            </a:pPr>
            <a:r>
              <a:rPr lang="en" sz="1500">
                <a:solidFill>
                  <a:srgbClr val="FFFFFF"/>
                </a:solidFill>
                <a:latin typeface="Arial"/>
                <a:ea typeface="Arial"/>
                <a:cs typeface="Arial"/>
                <a:sym typeface="Arial"/>
              </a:rPr>
              <a:t>Number of estimators: This state's number of trees in the forest.</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Max depth: This indicated maximum depth of the tree.</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Minimum leaf sample: Specifies the minimum number of leaves at the leaf node.</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Criterion: This is in a string format. This is a tree specific parameter that can be ‘Gini’ for Gini impurity or ‘Entropy’ for information gain.</a:t>
            </a:r>
            <a:endParaRPr sz="1500"/>
          </a:p>
        </p:txBody>
      </p:sp>
      <p:sp>
        <p:nvSpPr>
          <p:cNvPr id="185" name="Google Shape;185;p28"/>
          <p:cNvSpPr txBox="1"/>
          <p:nvPr>
            <p:ph type="title"/>
          </p:nvPr>
        </p:nvSpPr>
        <p:spPr>
          <a:xfrm>
            <a:off x="7688950" y="52302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9"/>
          <p:cNvSpPr txBox="1"/>
          <p:nvPr>
            <p:ph idx="1" type="body"/>
          </p:nvPr>
        </p:nvSpPr>
        <p:spPr>
          <a:xfrm>
            <a:off x="311700" y="127375"/>
            <a:ext cx="8520600" cy="469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Arial"/>
                <a:ea typeface="Arial"/>
                <a:cs typeface="Arial"/>
                <a:sym typeface="Arial"/>
              </a:rPr>
              <a:t>D. DT PARAMETERS : The dictionary of parameters provided for the optimization were values of:</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Splitter: This is a string-based parameter which can be either ‘Best’ or ‘Random’. This specifies the strategy for the split at a node.	 							</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Max Depth: This will specify the depth of the tree.					</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Criterion: This measures the quality of the split.					</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Minimum leaf sample: This is passed as an integer to specify the minimum number of samples that are necessary at the leaf node.		</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E. MLP PARAMETERS : The dictionary of parameters provided for the optimization were values  of : </a:t>
            </a:r>
            <a:endParaRPr sz="1500">
              <a:solidFill>
                <a:srgbClr val="FFFFFF"/>
              </a:solidFill>
              <a:latin typeface="Arial"/>
              <a:ea typeface="Arial"/>
              <a:cs typeface="Arial"/>
              <a:sym typeface="Arial"/>
            </a:endParaRPr>
          </a:p>
          <a:p>
            <a:pPr indent="0" lvl="0" marL="0" rtl="0" algn="l">
              <a:spcBef>
                <a:spcPts val="1200"/>
              </a:spcBef>
              <a:spcAft>
                <a:spcPts val="1200"/>
              </a:spcAft>
              <a:buNone/>
            </a:pPr>
            <a:r>
              <a:rPr lang="en" sz="1500">
                <a:solidFill>
                  <a:srgbClr val="FFFFFF"/>
                </a:solidFill>
                <a:latin typeface="Arial"/>
                <a:ea typeface="Arial"/>
                <a:cs typeface="Arial"/>
                <a:sym typeface="Arial"/>
              </a:rPr>
              <a:t>Hidden layer sizes: Number of neurons to be considered by the classifier. This is where each feature is interconnected with each neuron.				 							</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Alpha: This is a regularization parameter. The value was ranged from 0.001 to 0.01. These values were less than the default value.	 							</a:t>
            </a:r>
            <a:br>
              <a:rPr lang="en" sz="1500">
                <a:solidFill>
                  <a:srgbClr val="FFFFFF"/>
                </a:solidFill>
                <a:latin typeface="Arial"/>
                <a:ea typeface="Arial"/>
                <a:cs typeface="Arial"/>
                <a:sym typeface="Arial"/>
              </a:rPr>
            </a:br>
            <a:r>
              <a:rPr lang="en" sz="1500">
                <a:solidFill>
                  <a:srgbClr val="FFFFFF"/>
                </a:solidFill>
                <a:latin typeface="Arial"/>
                <a:ea typeface="Arial"/>
                <a:cs typeface="Arial"/>
                <a:sym typeface="Arial"/>
              </a:rPr>
              <a:t>Solver: According to the Scikit-learn documentation, the solver when set to                         ‘LBFGS’, the module’s performance and speed can increase on                                                 small datasets.</a:t>
            </a:r>
            <a:endParaRPr sz="1500"/>
          </a:p>
        </p:txBody>
      </p:sp>
      <p:sp>
        <p:nvSpPr>
          <p:cNvPr id="191" name="Google Shape;191;p29"/>
          <p:cNvSpPr txBox="1"/>
          <p:nvPr>
            <p:ph type="title"/>
          </p:nvPr>
        </p:nvSpPr>
        <p:spPr>
          <a:xfrm>
            <a:off x="2055600" y="51435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BIO-INSPIRED OPTIMIZATION ALGORITHMS</a:t>
            </a:r>
            <a:endParaRPr>
              <a:solidFill>
                <a:srgbClr val="FFFFFF"/>
              </a:solidFill>
            </a:endParaRPr>
          </a:p>
        </p:txBody>
      </p:sp>
      <p:sp>
        <p:nvSpPr>
          <p:cNvPr id="197" name="Google Shape;197;p30"/>
          <p:cNvSpPr txBox="1"/>
          <p:nvPr>
            <p:ph idx="1" type="body"/>
          </p:nvPr>
        </p:nvSpPr>
        <p:spPr>
          <a:xfrm>
            <a:off x="311700" y="960125"/>
            <a:ext cx="8520600" cy="360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FFFFFF"/>
                </a:solidFill>
                <a:latin typeface="Arial"/>
                <a:ea typeface="Arial"/>
                <a:cs typeface="Arial"/>
                <a:sym typeface="Arial"/>
              </a:rPr>
              <a:t>A. PARTICLE SWARM OPTIMISATION : PSO is based on swarming methods of birds or fishes. Particles are evaluated based on their best position and global position.</a:t>
            </a:r>
            <a:endParaRPr sz="1400">
              <a:solidFill>
                <a:srgbClr val="FFFFFF"/>
              </a:solidFill>
              <a:latin typeface="Arial"/>
              <a:ea typeface="Arial"/>
              <a:cs typeface="Arial"/>
              <a:sym typeface="Arial"/>
            </a:endParaRPr>
          </a:p>
          <a:p>
            <a:pPr indent="0" lvl="0" marL="0" rtl="0" algn="l">
              <a:spcBef>
                <a:spcPts val="1200"/>
              </a:spcBef>
              <a:spcAft>
                <a:spcPts val="0"/>
              </a:spcAft>
              <a:buNone/>
            </a:pPr>
            <a:r>
              <a:rPr lang="en" sz="1400">
                <a:solidFill>
                  <a:srgbClr val="FFFFFF"/>
                </a:solidFill>
                <a:latin typeface="Arial"/>
                <a:ea typeface="Arial"/>
                <a:cs typeface="Arial"/>
                <a:sym typeface="Arial"/>
              </a:rPr>
              <a:t>The ‘global_best’ module and equation denotes the updating of each particle position:</a:t>
            </a:r>
            <a:endParaRPr sz="1400">
              <a:solidFill>
                <a:srgbClr val="FFFFFF"/>
              </a:solidFill>
              <a:latin typeface="Arial"/>
              <a:ea typeface="Arial"/>
              <a:cs typeface="Arial"/>
              <a:sym typeface="Arial"/>
            </a:endParaRPr>
          </a:p>
          <a:p>
            <a:pPr indent="0" lvl="0" marL="0" rtl="0" algn="l">
              <a:spcBef>
                <a:spcPts val="1200"/>
              </a:spcBef>
              <a:spcAft>
                <a:spcPts val="0"/>
              </a:spcAft>
              <a:buNone/>
            </a:pPr>
            <a:r>
              <a:rPr i="1" lang="en" sz="1400">
                <a:solidFill>
                  <a:srgbClr val="FFFFFF"/>
                </a:solidFill>
                <a:latin typeface="Arial"/>
                <a:ea typeface="Arial"/>
                <a:cs typeface="Arial"/>
                <a:sym typeface="Arial"/>
              </a:rPr>
              <a:t>xi</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t </a:t>
            </a:r>
            <a:r>
              <a:rPr lang="en" sz="1400">
                <a:solidFill>
                  <a:srgbClr val="FFFFFF"/>
                </a:solidFill>
                <a:latin typeface="Arial"/>
                <a:ea typeface="Arial"/>
                <a:cs typeface="Arial"/>
                <a:sym typeface="Arial"/>
              </a:rPr>
              <a:t>+ 1) = </a:t>
            </a:r>
            <a:r>
              <a:rPr i="1" lang="en" sz="1400">
                <a:solidFill>
                  <a:srgbClr val="FFFFFF"/>
                </a:solidFill>
                <a:latin typeface="Arial"/>
                <a:ea typeface="Arial"/>
                <a:cs typeface="Arial"/>
                <a:sym typeface="Arial"/>
              </a:rPr>
              <a:t>xi</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t</a:t>
            </a:r>
            <a:r>
              <a:rPr lang="en" sz="1400">
                <a:solidFill>
                  <a:srgbClr val="FFFFFF"/>
                </a:solidFill>
                <a:latin typeface="Arial"/>
                <a:ea typeface="Arial"/>
                <a:cs typeface="Arial"/>
                <a:sym typeface="Arial"/>
              </a:rPr>
              <a:t>) + </a:t>
            </a:r>
            <a:r>
              <a:rPr i="1" lang="en" sz="1400">
                <a:solidFill>
                  <a:srgbClr val="FFFFFF"/>
                </a:solidFill>
                <a:latin typeface="Arial"/>
                <a:ea typeface="Arial"/>
                <a:cs typeface="Arial"/>
                <a:sym typeface="Arial"/>
              </a:rPr>
              <a:t>vi</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t </a:t>
            </a:r>
            <a:r>
              <a:rPr lang="en" sz="1400">
                <a:solidFill>
                  <a:srgbClr val="FFFFFF"/>
                </a:solidFill>
                <a:latin typeface="Arial"/>
                <a:ea typeface="Arial"/>
                <a:cs typeface="Arial"/>
                <a:sym typeface="Arial"/>
              </a:rPr>
              <a:t>+ 1)</a:t>
            </a:r>
            <a:endParaRPr sz="1400">
              <a:solidFill>
                <a:srgbClr val="FFFFFF"/>
              </a:solidFill>
              <a:latin typeface="Arial"/>
              <a:ea typeface="Arial"/>
              <a:cs typeface="Arial"/>
              <a:sym typeface="Arial"/>
            </a:endParaRPr>
          </a:p>
          <a:p>
            <a:pPr indent="0" lvl="0" marL="0" rtl="0" algn="l">
              <a:spcBef>
                <a:spcPts val="0"/>
              </a:spcBef>
              <a:spcAft>
                <a:spcPts val="0"/>
              </a:spcAft>
              <a:buNone/>
            </a:pPr>
            <a:r>
              <a:rPr lang="en" sz="1400">
                <a:solidFill>
                  <a:srgbClr val="FFFFFF"/>
                </a:solidFill>
                <a:latin typeface="Arial"/>
                <a:ea typeface="Arial"/>
                <a:cs typeface="Arial"/>
                <a:sym typeface="Arial"/>
              </a:rPr>
              <a:t>where </a:t>
            </a:r>
            <a:r>
              <a:rPr i="1" lang="en" sz="1400">
                <a:solidFill>
                  <a:srgbClr val="FFFFFF"/>
                </a:solidFill>
                <a:latin typeface="Arial"/>
                <a:ea typeface="Arial"/>
                <a:cs typeface="Arial"/>
                <a:sym typeface="Arial"/>
              </a:rPr>
              <a:t>xi </a:t>
            </a:r>
            <a:r>
              <a:rPr lang="en" sz="1400">
                <a:solidFill>
                  <a:srgbClr val="FFFFFF"/>
                </a:solidFill>
                <a:latin typeface="Arial"/>
                <a:ea typeface="Arial"/>
                <a:cs typeface="Arial"/>
                <a:sym typeface="Arial"/>
              </a:rPr>
              <a:t>is the position of the particle, </a:t>
            </a:r>
            <a:r>
              <a:rPr i="1" lang="en" sz="1400">
                <a:solidFill>
                  <a:srgbClr val="FFFFFF"/>
                </a:solidFill>
                <a:latin typeface="Arial"/>
                <a:ea typeface="Arial"/>
                <a:cs typeface="Arial"/>
                <a:sym typeface="Arial"/>
              </a:rPr>
              <a:t>t </a:t>
            </a:r>
            <a:r>
              <a:rPr lang="en" sz="1400">
                <a:solidFill>
                  <a:srgbClr val="FFFFFF"/>
                </a:solidFill>
                <a:latin typeface="Arial"/>
                <a:ea typeface="Arial"/>
                <a:cs typeface="Arial"/>
                <a:sym typeface="Arial"/>
              </a:rPr>
              <a:t>is the current timestamp and </a:t>
            </a:r>
            <a:r>
              <a:rPr i="1" lang="en" sz="1400">
                <a:solidFill>
                  <a:srgbClr val="FFFFFF"/>
                </a:solidFill>
                <a:latin typeface="Arial"/>
                <a:ea typeface="Arial"/>
                <a:cs typeface="Arial"/>
                <a:sym typeface="Arial"/>
              </a:rPr>
              <a:t>t </a:t>
            </a:r>
            <a:r>
              <a:rPr lang="en" sz="1400">
                <a:solidFill>
                  <a:srgbClr val="FFFFFF"/>
                </a:solidFill>
                <a:latin typeface="Arial"/>
                <a:ea typeface="Arial"/>
                <a:cs typeface="Arial"/>
                <a:sym typeface="Arial"/>
              </a:rPr>
              <a:t>+ 1 is the computed velocity which gets updated. The velocity (</a:t>
            </a:r>
            <a:r>
              <a:rPr i="1" lang="en" sz="1400">
                <a:solidFill>
                  <a:srgbClr val="FFFFFF"/>
                </a:solidFill>
                <a:latin typeface="Arial"/>
                <a:ea typeface="Arial"/>
                <a:cs typeface="Arial"/>
                <a:sym typeface="Arial"/>
              </a:rPr>
              <a:t>vi</a:t>
            </a:r>
            <a:r>
              <a:rPr lang="en" sz="1400">
                <a:solidFill>
                  <a:srgbClr val="FFFFFF"/>
                </a:solidFill>
                <a:latin typeface="Arial"/>
                <a:ea typeface="Arial"/>
                <a:cs typeface="Arial"/>
                <a:sym typeface="Arial"/>
              </a:rPr>
              <a:t>) can be further defined as below : </a:t>
            </a:r>
            <a:endParaRPr sz="1400">
              <a:solidFill>
                <a:srgbClr val="FFFFFF"/>
              </a:solidFill>
              <a:latin typeface="Arial"/>
              <a:ea typeface="Arial"/>
              <a:cs typeface="Arial"/>
              <a:sym typeface="Arial"/>
            </a:endParaRPr>
          </a:p>
          <a:p>
            <a:pPr indent="0" lvl="0" marL="0" rtl="0" algn="l">
              <a:spcBef>
                <a:spcPts val="0"/>
              </a:spcBef>
              <a:spcAft>
                <a:spcPts val="0"/>
              </a:spcAft>
              <a:buNone/>
            </a:pPr>
            <a:r>
              <a:rPr i="1" lang="en" sz="1400">
                <a:solidFill>
                  <a:srgbClr val="FFFFFF"/>
                </a:solidFill>
                <a:latin typeface="Arial"/>
                <a:ea typeface="Arial"/>
                <a:cs typeface="Arial"/>
                <a:sym typeface="Arial"/>
              </a:rPr>
              <a:t>vij</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t </a:t>
            </a:r>
            <a:r>
              <a:rPr lang="en" sz="1400">
                <a:solidFill>
                  <a:srgbClr val="FFFFFF"/>
                </a:solidFill>
                <a:latin typeface="Arial"/>
                <a:ea typeface="Arial"/>
                <a:cs typeface="Arial"/>
                <a:sym typeface="Arial"/>
              </a:rPr>
              <a:t>+ 1) = </a:t>
            </a:r>
            <a:r>
              <a:rPr i="1" lang="en" sz="1400">
                <a:solidFill>
                  <a:srgbClr val="FFFFFF"/>
                </a:solidFill>
                <a:latin typeface="Arial"/>
                <a:ea typeface="Arial"/>
                <a:cs typeface="Arial"/>
                <a:sym typeface="Arial"/>
              </a:rPr>
              <a:t>w </a:t>
            </a:r>
            <a:r>
              <a:rPr lang="en" sz="1400">
                <a:solidFill>
                  <a:srgbClr val="FFFFFF"/>
                </a:solidFill>
                <a:latin typeface="Arial"/>
                <a:ea typeface="Arial"/>
                <a:cs typeface="Arial"/>
                <a:sym typeface="Arial"/>
              </a:rPr>
              <a:t>× </a:t>
            </a:r>
            <a:r>
              <a:rPr i="1" lang="en" sz="1400">
                <a:solidFill>
                  <a:srgbClr val="FFFFFF"/>
                </a:solidFill>
                <a:latin typeface="Arial"/>
                <a:ea typeface="Arial"/>
                <a:cs typeface="Arial"/>
                <a:sym typeface="Arial"/>
              </a:rPr>
              <a:t>vij</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t</a:t>
            </a:r>
            <a:r>
              <a:rPr lang="en" sz="1400">
                <a:solidFill>
                  <a:srgbClr val="FFFFFF"/>
                </a:solidFill>
                <a:latin typeface="Arial"/>
                <a:ea typeface="Arial"/>
                <a:cs typeface="Arial"/>
                <a:sym typeface="Arial"/>
              </a:rPr>
              <a:t>) + </a:t>
            </a:r>
            <a:r>
              <a:rPr i="1" lang="en" sz="1400">
                <a:solidFill>
                  <a:srgbClr val="FFFFFF"/>
                </a:solidFill>
                <a:latin typeface="Arial"/>
                <a:ea typeface="Arial"/>
                <a:cs typeface="Arial"/>
                <a:sym typeface="Arial"/>
              </a:rPr>
              <a:t>c</a:t>
            </a:r>
            <a:r>
              <a:rPr lang="en" sz="1400">
                <a:solidFill>
                  <a:srgbClr val="FFFFFF"/>
                </a:solidFill>
                <a:latin typeface="Arial"/>
                <a:ea typeface="Arial"/>
                <a:cs typeface="Arial"/>
                <a:sym typeface="Arial"/>
              </a:rPr>
              <a:t>1</a:t>
            </a:r>
            <a:r>
              <a:rPr i="1" lang="en" sz="1400">
                <a:solidFill>
                  <a:srgbClr val="FFFFFF"/>
                </a:solidFill>
                <a:latin typeface="Arial"/>
                <a:ea typeface="Arial"/>
                <a:cs typeface="Arial"/>
                <a:sym typeface="Arial"/>
              </a:rPr>
              <a:t>r</a:t>
            </a:r>
            <a:r>
              <a:rPr lang="en" sz="1400">
                <a:solidFill>
                  <a:srgbClr val="FFFFFF"/>
                </a:solidFill>
                <a:latin typeface="Arial"/>
                <a:ea typeface="Arial"/>
                <a:cs typeface="Arial"/>
                <a:sym typeface="Arial"/>
              </a:rPr>
              <a:t>1</a:t>
            </a:r>
            <a:r>
              <a:rPr i="1" lang="en" sz="1400">
                <a:solidFill>
                  <a:srgbClr val="FFFFFF"/>
                </a:solidFill>
                <a:latin typeface="Arial"/>
                <a:ea typeface="Arial"/>
                <a:cs typeface="Arial"/>
                <a:sym typeface="Arial"/>
              </a:rPr>
              <a:t>j</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t</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yij</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t</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xij</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t</a:t>
            </a:r>
            <a:r>
              <a:rPr lang="en" sz="1400">
                <a:solidFill>
                  <a:srgbClr val="FFFFFF"/>
                </a:solidFill>
                <a:latin typeface="Arial"/>
                <a:ea typeface="Arial"/>
                <a:cs typeface="Arial"/>
                <a:sym typeface="Arial"/>
              </a:rPr>
              <a:t>)] + </a:t>
            </a:r>
            <a:r>
              <a:rPr i="1" lang="en" sz="1400">
                <a:solidFill>
                  <a:srgbClr val="FFFFFF"/>
                </a:solidFill>
                <a:latin typeface="Arial"/>
                <a:ea typeface="Arial"/>
                <a:cs typeface="Arial"/>
                <a:sym typeface="Arial"/>
              </a:rPr>
              <a:t>c</a:t>
            </a:r>
            <a:r>
              <a:rPr lang="en" sz="1400">
                <a:solidFill>
                  <a:srgbClr val="FFFFFF"/>
                </a:solidFill>
                <a:latin typeface="Arial"/>
                <a:ea typeface="Arial"/>
                <a:cs typeface="Arial"/>
                <a:sym typeface="Arial"/>
              </a:rPr>
              <a:t>2</a:t>
            </a:r>
            <a:r>
              <a:rPr i="1" lang="en" sz="1400">
                <a:solidFill>
                  <a:srgbClr val="FFFFFF"/>
                </a:solidFill>
                <a:latin typeface="Arial"/>
                <a:ea typeface="Arial"/>
                <a:cs typeface="Arial"/>
                <a:sym typeface="Arial"/>
              </a:rPr>
              <a:t>r</a:t>
            </a:r>
            <a:r>
              <a:rPr lang="en" sz="1400">
                <a:solidFill>
                  <a:srgbClr val="FFFFFF"/>
                </a:solidFill>
                <a:latin typeface="Arial"/>
                <a:ea typeface="Arial"/>
                <a:cs typeface="Arial"/>
                <a:sym typeface="Arial"/>
              </a:rPr>
              <a:t>2</a:t>
            </a:r>
            <a:r>
              <a:rPr i="1" lang="en" sz="1400">
                <a:solidFill>
                  <a:srgbClr val="FFFFFF"/>
                </a:solidFill>
                <a:latin typeface="Arial"/>
                <a:ea typeface="Arial"/>
                <a:cs typeface="Arial"/>
                <a:sym typeface="Arial"/>
              </a:rPr>
              <a:t>j</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t</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y</a:t>
            </a:r>
            <a:r>
              <a:rPr lang="en" sz="1400">
                <a:solidFill>
                  <a:srgbClr val="FFFFFF"/>
                </a:solidFill>
                <a:latin typeface="Arial"/>
                <a:ea typeface="Arial"/>
                <a:cs typeface="Arial"/>
                <a:sym typeface="Arial"/>
              </a:rPr>
              <a:t>ˆ</a:t>
            </a:r>
            <a:r>
              <a:rPr i="1" lang="en" sz="1400">
                <a:solidFill>
                  <a:srgbClr val="FFFFFF"/>
                </a:solidFill>
                <a:latin typeface="Arial"/>
                <a:ea typeface="Arial"/>
                <a:cs typeface="Arial"/>
                <a:sym typeface="Arial"/>
              </a:rPr>
              <a:t>j</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t</a:t>
            </a:r>
            <a:r>
              <a:rPr lang="en" sz="1400">
                <a:solidFill>
                  <a:srgbClr val="FFFFFF"/>
                </a:solidFill>
                <a:latin typeface="Arial"/>
                <a:ea typeface="Arial"/>
                <a:cs typeface="Arial"/>
                <a:sym typeface="Arial"/>
              </a:rPr>
              <a:t>) − </a:t>
            </a:r>
            <a:r>
              <a:rPr i="1" lang="en" sz="1400">
                <a:solidFill>
                  <a:srgbClr val="FFFFFF"/>
                </a:solidFill>
                <a:latin typeface="Arial"/>
                <a:ea typeface="Arial"/>
                <a:cs typeface="Arial"/>
                <a:sym typeface="Arial"/>
              </a:rPr>
              <a:t>xij</a:t>
            </a:r>
            <a:r>
              <a:rPr lang="en" sz="1400">
                <a:solidFill>
                  <a:srgbClr val="FFFFFF"/>
                </a:solidFill>
                <a:latin typeface="Arial"/>
                <a:ea typeface="Arial"/>
                <a:cs typeface="Arial"/>
                <a:sym typeface="Arial"/>
              </a:rPr>
              <a:t>(</a:t>
            </a:r>
            <a:r>
              <a:rPr i="1" lang="en" sz="1400">
                <a:solidFill>
                  <a:srgbClr val="FFFFFF"/>
                </a:solidFill>
                <a:latin typeface="Arial"/>
                <a:ea typeface="Arial"/>
                <a:cs typeface="Arial"/>
                <a:sym typeface="Arial"/>
              </a:rPr>
              <a:t>t</a:t>
            </a:r>
            <a:r>
              <a:rPr lang="en" sz="1400">
                <a:solidFill>
                  <a:srgbClr val="FFFFFF"/>
                </a:solidFill>
                <a:latin typeface="Arial"/>
                <a:ea typeface="Arial"/>
                <a:cs typeface="Arial"/>
                <a:sym typeface="Arial"/>
              </a:rPr>
              <a:t>)]</a:t>
            </a:r>
            <a:endParaRPr sz="1400">
              <a:solidFill>
                <a:srgbClr val="FFFFFF"/>
              </a:solidFill>
              <a:latin typeface="Arial"/>
              <a:ea typeface="Arial"/>
              <a:cs typeface="Arial"/>
              <a:sym typeface="Arial"/>
            </a:endParaRPr>
          </a:p>
          <a:p>
            <a:pPr indent="0" lvl="0" marL="0" rtl="0" algn="l">
              <a:spcBef>
                <a:spcPts val="0"/>
              </a:spcBef>
              <a:spcAft>
                <a:spcPts val="0"/>
              </a:spcAft>
              <a:buNone/>
            </a:pPr>
            <a:r>
              <a:rPr lang="en" sz="1400">
                <a:solidFill>
                  <a:srgbClr val="FFFFFF"/>
                </a:solidFill>
                <a:latin typeface="Arial"/>
                <a:ea typeface="Arial"/>
                <a:cs typeface="Arial"/>
                <a:sym typeface="Arial"/>
              </a:rPr>
              <a:t>where </a:t>
            </a:r>
            <a:r>
              <a:rPr i="1" lang="en" sz="1400">
                <a:solidFill>
                  <a:srgbClr val="FFFFFF"/>
                </a:solidFill>
                <a:latin typeface="Arial"/>
                <a:ea typeface="Arial"/>
                <a:cs typeface="Arial"/>
                <a:sym typeface="Arial"/>
              </a:rPr>
              <a:t>r</a:t>
            </a:r>
            <a:r>
              <a:rPr lang="en" sz="1400">
                <a:solidFill>
                  <a:srgbClr val="FFFFFF"/>
                </a:solidFill>
                <a:latin typeface="Arial"/>
                <a:ea typeface="Arial"/>
                <a:cs typeface="Arial"/>
                <a:sym typeface="Arial"/>
              </a:rPr>
              <a:t>1 and </a:t>
            </a:r>
            <a:r>
              <a:rPr i="1" lang="en" sz="1400">
                <a:solidFill>
                  <a:srgbClr val="FFFFFF"/>
                </a:solidFill>
                <a:latin typeface="Arial"/>
                <a:ea typeface="Arial"/>
                <a:cs typeface="Arial"/>
                <a:sym typeface="Arial"/>
              </a:rPr>
              <a:t>r</a:t>
            </a:r>
            <a:r>
              <a:rPr lang="en" sz="1400">
                <a:solidFill>
                  <a:srgbClr val="FFFFFF"/>
                </a:solidFill>
                <a:latin typeface="Arial"/>
                <a:ea typeface="Arial"/>
                <a:cs typeface="Arial"/>
                <a:sym typeface="Arial"/>
              </a:rPr>
              <a:t>2 are the random numbers, </a:t>
            </a:r>
            <a:r>
              <a:rPr i="1" lang="en" sz="1400">
                <a:solidFill>
                  <a:srgbClr val="FFFFFF"/>
                </a:solidFill>
                <a:latin typeface="Arial"/>
                <a:ea typeface="Arial"/>
                <a:cs typeface="Arial"/>
                <a:sym typeface="Arial"/>
              </a:rPr>
              <a:t>c</a:t>
            </a:r>
            <a:r>
              <a:rPr lang="en" sz="1400">
                <a:solidFill>
                  <a:srgbClr val="FFFFFF"/>
                </a:solidFill>
                <a:latin typeface="Arial"/>
                <a:ea typeface="Arial"/>
                <a:cs typeface="Arial"/>
                <a:sym typeface="Arial"/>
              </a:rPr>
              <a:t>1 is the cognitive parameter and </a:t>
            </a:r>
            <a:r>
              <a:rPr i="1" lang="en" sz="1400">
                <a:solidFill>
                  <a:srgbClr val="FFFFFF"/>
                </a:solidFill>
                <a:latin typeface="Arial"/>
                <a:ea typeface="Arial"/>
                <a:cs typeface="Arial"/>
                <a:sym typeface="Arial"/>
              </a:rPr>
              <a:t>c</a:t>
            </a:r>
            <a:r>
              <a:rPr lang="en" sz="1400">
                <a:solidFill>
                  <a:srgbClr val="FFFFFF"/>
                </a:solidFill>
                <a:latin typeface="Arial"/>
                <a:ea typeface="Arial"/>
                <a:cs typeface="Arial"/>
                <a:sym typeface="Arial"/>
              </a:rPr>
              <a:t>2 is the social parameter. These parameters control the behaviours of the particle. The </a:t>
            </a:r>
            <a:r>
              <a:rPr i="1" lang="en" sz="1400">
                <a:solidFill>
                  <a:srgbClr val="FFFFFF"/>
                </a:solidFill>
                <a:latin typeface="Arial"/>
                <a:ea typeface="Arial"/>
                <a:cs typeface="Arial"/>
                <a:sym typeface="Arial"/>
              </a:rPr>
              <a:t>w </a:t>
            </a:r>
            <a:r>
              <a:rPr lang="en" sz="1400">
                <a:solidFill>
                  <a:srgbClr val="FFFFFF"/>
                </a:solidFill>
                <a:latin typeface="Arial"/>
                <a:ea typeface="Arial"/>
                <a:cs typeface="Arial"/>
                <a:sym typeface="Arial"/>
              </a:rPr>
              <a:t>is the inertia parameter that controls the swarm’s movements, which is the important parameter and hence the value is bigger than the other parameters. The parameters for cognitive and inertia parameter remained with                                    default value as the demonstrated algorithm in </a:t>
            </a:r>
            <a:endParaRPr sz="1400">
              <a:solidFill>
                <a:srgbClr val="FFFFFF"/>
              </a:solidFill>
              <a:latin typeface="Arial"/>
              <a:ea typeface="Arial"/>
              <a:cs typeface="Arial"/>
              <a:sym typeface="Arial"/>
            </a:endParaRPr>
          </a:p>
          <a:p>
            <a:pPr indent="0" lvl="0" marL="0" rtl="0" algn="l">
              <a:spcBef>
                <a:spcPts val="0"/>
              </a:spcBef>
              <a:spcAft>
                <a:spcPts val="0"/>
              </a:spcAft>
              <a:buNone/>
            </a:pPr>
            <a:r>
              <a:rPr lang="en" sz="1400">
                <a:solidFill>
                  <a:srgbClr val="FFFFFF"/>
                </a:solidFill>
                <a:latin typeface="Arial"/>
                <a:ea typeface="Arial"/>
                <a:cs typeface="Arial"/>
                <a:sym typeface="Arial"/>
              </a:rPr>
              <a:t>				</a:t>
            </a:r>
            <a:endParaRPr sz="1400">
              <a:solidFill>
                <a:srgbClr val="FFFFFF"/>
              </a:solidFill>
              <a:latin typeface="Arial"/>
              <a:ea typeface="Arial"/>
              <a:cs typeface="Arial"/>
              <a:sym typeface="Arial"/>
            </a:endParaRPr>
          </a:p>
          <a:p>
            <a:pPr indent="0" lvl="0" marL="0" rtl="0" algn="l">
              <a:spcBef>
                <a:spcPts val="0"/>
              </a:spcBef>
              <a:spcAft>
                <a:spcPts val="0"/>
              </a:spcAft>
              <a:buNone/>
            </a:pPr>
            <a:r>
              <a:rPr lang="en" sz="1400">
                <a:solidFill>
                  <a:srgbClr val="FFFFFF"/>
                </a:solidFill>
                <a:latin typeface="Arial"/>
                <a:ea typeface="Arial"/>
                <a:cs typeface="Arial"/>
                <a:sym typeface="Arial"/>
              </a:rPr>
              <a:t>			</a:t>
            </a:r>
            <a:endParaRPr sz="1400">
              <a:solidFill>
                <a:srgbClr val="FFFFFF"/>
              </a:solidFill>
              <a:latin typeface="Arial"/>
              <a:ea typeface="Arial"/>
              <a:cs typeface="Arial"/>
              <a:sym typeface="Arial"/>
            </a:endParaRPr>
          </a:p>
          <a:p>
            <a:pPr indent="0" lvl="0" marL="0" rtl="0" algn="l">
              <a:spcBef>
                <a:spcPts val="1200"/>
              </a:spcBef>
              <a:spcAft>
                <a:spcPts val="0"/>
              </a:spcAft>
              <a:buNone/>
            </a:pPr>
            <a:r>
              <a:rPr lang="en" sz="1400">
                <a:solidFill>
                  <a:srgbClr val="FFFFFF"/>
                </a:solidFill>
                <a:latin typeface="Arial"/>
                <a:ea typeface="Arial"/>
                <a:cs typeface="Arial"/>
                <a:sym typeface="Arial"/>
              </a:rPr>
              <a:t>		</a:t>
            </a:r>
            <a:endParaRPr sz="1400">
              <a:solidFill>
                <a:srgbClr val="FFFFFF"/>
              </a:solidFill>
              <a:latin typeface="Arial"/>
              <a:ea typeface="Arial"/>
              <a:cs typeface="Arial"/>
              <a:sym typeface="Arial"/>
            </a:endParaRPr>
          </a:p>
          <a:p>
            <a:pPr indent="0" lvl="0" marL="0" rtl="0" algn="l">
              <a:spcBef>
                <a:spcPts val="1200"/>
              </a:spcBef>
              <a:spcAft>
                <a:spcPts val="1200"/>
              </a:spcAft>
              <a:buNone/>
            </a:pPr>
            <a:r>
              <a:t/>
            </a:r>
            <a:endParaRPr sz="1400">
              <a:solidFill>
                <a:srgbClr val="FFFFFF"/>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1"/>
          <p:cNvSpPr txBox="1"/>
          <p:nvPr>
            <p:ph type="title"/>
          </p:nvPr>
        </p:nvSpPr>
        <p:spPr>
          <a:xfrm>
            <a:off x="1546125" y="5191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03" name="Google Shape;203;p31"/>
          <p:cNvSpPr txBox="1"/>
          <p:nvPr>
            <p:ph idx="1" type="body"/>
          </p:nvPr>
        </p:nvSpPr>
        <p:spPr>
          <a:xfrm>
            <a:off x="311700" y="410000"/>
            <a:ext cx="8520600" cy="4367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rPr>
              <a:t>All the models showed more than 90%</a:t>
            </a:r>
            <a:endParaRPr>
              <a:solidFill>
                <a:srgbClr val="FFFFFF"/>
              </a:solidFill>
            </a:endParaRPr>
          </a:p>
          <a:p>
            <a:pPr indent="0" lvl="0" marL="0" rtl="0" algn="l">
              <a:spcBef>
                <a:spcPts val="1200"/>
              </a:spcBef>
              <a:spcAft>
                <a:spcPts val="0"/>
              </a:spcAft>
              <a:buNone/>
            </a:pPr>
            <a:r>
              <a:rPr lang="en">
                <a:solidFill>
                  <a:srgbClr val="FFFFFF"/>
                </a:solidFill>
              </a:rPr>
              <a:t>accuracy using PSO. MNB showed the</a:t>
            </a:r>
            <a:endParaRPr>
              <a:solidFill>
                <a:srgbClr val="FFFFFF"/>
              </a:solidFill>
            </a:endParaRPr>
          </a:p>
          <a:p>
            <a:pPr indent="0" lvl="0" marL="0" rtl="0" algn="l">
              <a:spcBef>
                <a:spcPts val="1200"/>
              </a:spcBef>
              <a:spcAft>
                <a:spcPts val="0"/>
              </a:spcAft>
              <a:buNone/>
            </a:pPr>
            <a:r>
              <a:rPr lang="en">
                <a:solidFill>
                  <a:srgbClr val="FFFFFF"/>
                </a:solidFill>
              </a:rPr>
              <a:t>h</a:t>
            </a:r>
            <a:r>
              <a:rPr lang="en">
                <a:solidFill>
                  <a:srgbClr val="FFFFFF"/>
                </a:solidFill>
              </a:rPr>
              <a:t>ighest </a:t>
            </a:r>
            <a:r>
              <a:rPr lang="en">
                <a:solidFill>
                  <a:srgbClr val="FFFFFF"/>
                </a:solidFill>
              </a:rPr>
              <a:t>a</a:t>
            </a:r>
            <a:r>
              <a:rPr lang="en">
                <a:solidFill>
                  <a:srgbClr val="FFFFFF"/>
                </a:solidFill>
              </a:rPr>
              <a:t>ccuracy (98.47%) whereas RF </a:t>
            </a:r>
            <a:endParaRPr>
              <a:solidFill>
                <a:srgbClr val="FFFFFF"/>
              </a:solidFill>
            </a:endParaRPr>
          </a:p>
          <a:p>
            <a:pPr indent="0" lvl="0" marL="0" rtl="0" algn="l">
              <a:spcBef>
                <a:spcPts val="1200"/>
              </a:spcBef>
              <a:spcAft>
                <a:spcPts val="1200"/>
              </a:spcAft>
              <a:buNone/>
            </a:pPr>
            <a:r>
              <a:rPr lang="en">
                <a:solidFill>
                  <a:srgbClr val="FFFFFF"/>
                </a:solidFill>
              </a:rPr>
              <a:t>s</a:t>
            </a:r>
            <a:r>
              <a:rPr lang="en">
                <a:solidFill>
                  <a:srgbClr val="FFFFFF"/>
                </a:solidFill>
              </a:rPr>
              <a:t>howed the lowest accuracy (90.81%). </a:t>
            </a:r>
            <a:endParaRPr>
              <a:solidFill>
                <a:srgbClr val="FFFFFF"/>
              </a:solidFill>
            </a:endParaRPr>
          </a:p>
        </p:txBody>
      </p:sp>
      <p:pic>
        <p:nvPicPr>
          <p:cNvPr id="204" name="Google Shape;204;p31"/>
          <p:cNvPicPr preferRelativeResize="0"/>
          <p:nvPr/>
        </p:nvPicPr>
        <p:blipFill rotWithShape="1">
          <a:blip r:embed="rId3">
            <a:alphaModFix/>
          </a:blip>
          <a:srcRect b="20949" l="20514" r="21271" t="21336"/>
          <a:stretch/>
        </p:blipFill>
        <p:spPr>
          <a:xfrm>
            <a:off x="4572000" y="410000"/>
            <a:ext cx="4260301" cy="2639840"/>
          </a:xfrm>
          <a:prstGeom prst="rect">
            <a:avLst/>
          </a:prstGeom>
          <a:noFill/>
          <a:ln>
            <a:noFill/>
          </a:ln>
        </p:spPr>
      </p:pic>
      <p:pic>
        <p:nvPicPr>
          <p:cNvPr id="205" name="Google Shape;205;p31"/>
          <p:cNvPicPr preferRelativeResize="0"/>
          <p:nvPr/>
        </p:nvPicPr>
        <p:blipFill>
          <a:blip r:embed="rId4">
            <a:alphaModFix/>
          </a:blip>
          <a:stretch>
            <a:fillRect/>
          </a:stretch>
        </p:blipFill>
        <p:spPr>
          <a:xfrm>
            <a:off x="311700" y="2957200"/>
            <a:ext cx="4077425" cy="1819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311700" y="15227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800">
                <a:solidFill>
                  <a:srgbClr val="FFFFFF"/>
                </a:solidFill>
              </a:rPr>
              <a:t>Introduction</a:t>
            </a:r>
            <a:endParaRPr sz="2800">
              <a:solidFill>
                <a:srgbClr val="FFFFFF"/>
              </a:solidFill>
            </a:endParaRPr>
          </a:p>
        </p:txBody>
      </p:sp>
      <p:sp>
        <p:nvSpPr>
          <p:cNvPr id="92" name="Google Shape;92;p14"/>
          <p:cNvSpPr txBox="1"/>
          <p:nvPr>
            <p:ph idx="1" type="body"/>
          </p:nvPr>
        </p:nvSpPr>
        <p:spPr>
          <a:xfrm>
            <a:off x="311700" y="694775"/>
            <a:ext cx="8520600" cy="4079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lang="en">
                <a:solidFill>
                  <a:srgbClr val="FFFFFF"/>
                </a:solidFill>
                <a:latin typeface="Arial"/>
                <a:ea typeface="Arial"/>
                <a:cs typeface="Arial"/>
                <a:sym typeface="Arial"/>
              </a:rPr>
              <a:t>Emails are used regularly by many people for communication and for socialising. Security breaches that compromises customer data allows ‘spammers’ to spoof a compromised email address to send illegitimate (spam) emails. This is also exploited to gain unauthorized access to their device by tricking the user into clicking the spam link within the spam email, that constitutes a phishing attack. Such problems can be solved by using Machine Learning. Machine learning makes it easier because it learns to recognise the unsolicited emails (spam) and legitimate emails (ham) automatically and then applies those learned instructions to unknown incoming emails.The proposed spam detection to resolve the issue of the spam classification problem can be further experimented by feature selection or automated parameter selection for the models. This research conducts experiments involving multiple machine learning models with Particle Swarm Optimization (PSO) and Genetic Algorithm (GA). </a:t>
            </a:r>
            <a:endParaRPr>
              <a:solidFill>
                <a:srgbClr val="FFFFFF"/>
              </a:solidFill>
              <a:latin typeface="Arial"/>
              <a:ea typeface="Arial"/>
              <a:cs typeface="Arial"/>
              <a:sym typeface="Arial"/>
            </a:endParaRPr>
          </a:p>
          <a:p>
            <a:pPr indent="0" lvl="0" marL="0" rtl="0" algn="l">
              <a:lnSpc>
                <a:spcPct val="95000"/>
              </a:lnSpc>
              <a:spcBef>
                <a:spcPts val="1200"/>
              </a:spcBef>
              <a:spcAft>
                <a:spcPts val="0"/>
              </a:spcAft>
              <a:buSzPts val="275"/>
              <a:buNone/>
            </a:pPr>
            <a:r>
              <a:rPr lang="en" sz="475">
                <a:solidFill>
                  <a:srgbClr val="FFFFFF"/>
                </a:solidFill>
                <a:latin typeface="Arial"/>
                <a:ea typeface="Arial"/>
                <a:cs typeface="Arial"/>
                <a:sym typeface="Arial"/>
              </a:rPr>
              <a:t>				</a:t>
            </a:r>
            <a:endParaRPr sz="475">
              <a:solidFill>
                <a:srgbClr val="FFFFFF"/>
              </a:solidFill>
              <a:latin typeface="Arial"/>
              <a:ea typeface="Arial"/>
              <a:cs typeface="Arial"/>
              <a:sym typeface="Arial"/>
            </a:endParaRPr>
          </a:p>
          <a:p>
            <a:pPr indent="0" lvl="0" marL="0" rtl="0" algn="l">
              <a:lnSpc>
                <a:spcPct val="95000"/>
              </a:lnSpc>
              <a:spcBef>
                <a:spcPts val="0"/>
              </a:spcBef>
              <a:spcAft>
                <a:spcPts val="0"/>
              </a:spcAft>
              <a:buSzPts val="275"/>
              <a:buNone/>
            </a:pPr>
            <a:r>
              <a:rPr lang="en" sz="475">
                <a:solidFill>
                  <a:srgbClr val="FFFFFF"/>
                </a:solidFill>
                <a:latin typeface="Arial"/>
                <a:ea typeface="Arial"/>
                <a:cs typeface="Arial"/>
                <a:sym typeface="Arial"/>
              </a:rPr>
              <a:t>			</a:t>
            </a:r>
            <a:endParaRPr sz="475">
              <a:solidFill>
                <a:srgbClr val="FFFFFF"/>
              </a:solidFill>
              <a:latin typeface="Arial"/>
              <a:ea typeface="Arial"/>
              <a:cs typeface="Arial"/>
              <a:sym typeface="Arial"/>
            </a:endParaRPr>
          </a:p>
          <a:p>
            <a:pPr indent="0" lvl="0" marL="0" rtl="0" algn="l">
              <a:lnSpc>
                <a:spcPct val="95000"/>
              </a:lnSpc>
              <a:spcBef>
                <a:spcPts val="1200"/>
              </a:spcBef>
              <a:spcAft>
                <a:spcPts val="0"/>
              </a:spcAft>
              <a:buSzPts val="275"/>
              <a:buNone/>
            </a:pPr>
            <a:r>
              <a:rPr lang="en" sz="475">
                <a:solidFill>
                  <a:srgbClr val="FFFFFF"/>
                </a:solidFill>
                <a:latin typeface="Arial"/>
                <a:ea typeface="Arial"/>
                <a:cs typeface="Arial"/>
                <a:sym typeface="Arial"/>
              </a:rPr>
              <a:t>		</a:t>
            </a:r>
            <a:endParaRPr sz="475">
              <a:solidFill>
                <a:srgbClr val="FFFFFF"/>
              </a:solidFill>
              <a:latin typeface="Arial"/>
              <a:ea typeface="Arial"/>
              <a:cs typeface="Arial"/>
              <a:sym typeface="Arial"/>
            </a:endParaRPr>
          </a:p>
          <a:p>
            <a:pPr indent="0" lvl="0" marL="0" rtl="0" algn="l">
              <a:lnSpc>
                <a:spcPct val="95000"/>
              </a:lnSpc>
              <a:spcBef>
                <a:spcPts val="1200"/>
              </a:spcBef>
              <a:spcAft>
                <a:spcPts val="0"/>
              </a:spcAft>
              <a:buSzPts val="275"/>
              <a:buNone/>
            </a:pPr>
            <a:r>
              <a:rPr lang="en" sz="1731">
                <a:solidFill>
                  <a:srgbClr val="FFFFFF"/>
                </a:solidFill>
                <a:latin typeface="Arial"/>
                <a:ea typeface="Arial"/>
                <a:cs typeface="Arial"/>
                <a:sym typeface="Arial"/>
              </a:rPr>
              <a:t> </a:t>
            </a:r>
            <a:endParaRPr sz="1731">
              <a:solidFill>
                <a:srgbClr val="FFFFFF"/>
              </a:solidFill>
              <a:latin typeface="Arial"/>
              <a:ea typeface="Arial"/>
              <a:cs typeface="Arial"/>
              <a:sym typeface="Arial"/>
            </a:endParaRPr>
          </a:p>
          <a:p>
            <a:pPr indent="0" lvl="0" marL="0" rtl="0" algn="l">
              <a:lnSpc>
                <a:spcPct val="95000"/>
              </a:lnSpc>
              <a:spcBef>
                <a:spcPts val="1200"/>
              </a:spcBef>
              <a:spcAft>
                <a:spcPts val="0"/>
              </a:spcAft>
              <a:buSzPts val="275"/>
              <a:buNone/>
            </a:pPr>
            <a:r>
              <a:rPr lang="en" sz="475">
                <a:solidFill>
                  <a:srgbClr val="FFFFFF"/>
                </a:solidFill>
                <a:latin typeface="Arial"/>
                <a:ea typeface="Arial"/>
                <a:cs typeface="Arial"/>
                <a:sym typeface="Arial"/>
              </a:rPr>
              <a:t>				</a:t>
            </a:r>
            <a:endParaRPr sz="475">
              <a:solidFill>
                <a:srgbClr val="FFFFFF"/>
              </a:solidFill>
              <a:latin typeface="Arial"/>
              <a:ea typeface="Arial"/>
              <a:cs typeface="Arial"/>
              <a:sym typeface="Arial"/>
            </a:endParaRPr>
          </a:p>
          <a:p>
            <a:pPr indent="0" lvl="0" marL="0" rtl="0" algn="l">
              <a:lnSpc>
                <a:spcPct val="95000"/>
              </a:lnSpc>
              <a:spcBef>
                <a:spcPts val="0"/>
              </a:spcBef>
              <a:spcAft>
                <a:spcPts val="0"/>
              </a:spcAft>
              <a:buSzPts val="275"/>
              <a:buNone/>
            </a:pPr>
            <a:r>
              <a:rPr lang="en" sz="475">
                <a:solidFill>
                  <a:srgbClr val="FFFFFF"/>
                </a:solidFill>
                <a:latin typeface="Arial"/>
                <a:ea typeface="Arial"/>
                <a:cs typeface="Arial"/>
                <a:sym typeface="Arial"/>
              </a:rPr>
              <a:t>			</a:t>
            </a:r>
            <a:endParaRPr sz="475">
              <a:solidFill>
                <a:srgbClr val="FFFFFF"/>
              </a:solidFill>
              <a:latin typeface="Arial"/>
              <a:ea typeface="Arial"/>
              <a:cs typeface="Arial"/>
              <a:sym typeface="Arial"/>
            </a:endParaRPr>
          </a:p>
          <a:p>
            <a:pPr indent="0" lvl="0" marL="0" rtl="0" algn="l">
              <a:lnSpc>
                <a:spcPct val="95000"/>
              </a:lnSpc>
              <a:spcBef>
                <a:spcPts val="1200"/>
              </a:spcBef>
              <a:spcAft>
                <a:spcPts val="0"/>
              </a:spcAft>
              <a:buSzPts val="275"/>
              <a:buNone/>
            </a:pPr>
            <a:r>
              <a:rPr lang="en" sz="475">
                <a:solidFill>
                  <a:srgbClr val="FFFFFF"/>
                </a:solidFill>
                <a:latin typeface="Arial"/>
                <a:ea typeface="Arial"/>
                <a:cs typeface="Arial"/>
                <a:sym typeface="Arial"/>
              </a:rPr>
              <a:t>		</a:t>
            </a:r>
            <a:endParaRPr sz="475">
              <a:solidFill>
                <a:srgbClr val="FFFFFF"/>
              </a:solidFill>
              <a:latin typeface="Arial"/>
              <a:ea typeface="Arial"/>
              <a:cs typeface="Arial"/>
              <a:sym typeface="Arial"/>
            </a:endParaRPr>
          </a:p>
          <a:p>
            <a:pPr indent="0" lvl="0" marL="0" rtl="0" algn="l">
              <a:lnSpc>
                <a:spcPct val="95000"/>
              </a:lnSpc>
              <a:spcBef>
                <a:spcPts val="1200"/>
              </a:spcBef>
              <a:spcAft>
                <a:spcPts val="0"/>
              </a:spcAft>
              <a:buSzPts val="275"/>
              <a:buNone/>
            </a:pPr>
            <a:r>
              <a:rPr lang="en" sz="450">
                <a:solidFill>
                  <a:srgbClr val="FFFFFF"/>
                </a:solidFill>
                <a:latin typeface="Arial"/>
                <a:ea typeface="Arial"/>
                <a:cs typeface="Arial"/>
                <a:sym typeface="Arial"/>
              </a:rPr>
              <a:t> </a:t>
            </a:r>
            <a:endParaRPr sz="450">
              <a:solidFill>
                <a:srgbClr val="FFFFFF"/>
              </a:solidFill>
              <a:latin typeface="Arial"/>
              <a:ea typeface="Arial"/>
              <a:cs typeface="Arial"/>
              <a:sym typeface="Arial"/>
            </a:endParaRPr>
          </a:p>
          <a:p>
            <a:pPr indent="0" lvl="0" marL="0" rtl="0" algn="l">
              <a:lnSpc>
                <a:spcPct val="95000"/>
              </a:lnSpc>
              <a:spcBef>
                <a:spcPts val="1200"/>
              </a:spcBef>
              <a:spcAft>
                <a:spcPts val="0"/>
              </a:spcAft>
              <a:buSzPts val="275"/>
              <a:buNone/>
            </a:pPr>
            <a:r>
              <a:rPr lang="en" sz="475">
                <a:solidFill>
                  <a:srgbClr val="FFFFFF"/>
                </a:solidFill>
                <a:latin typeface="Arial"/>
                <a:ea typeface="Arial"/>
                <a:cs typeface="Arial"/>
                <a:sym typeface="Arial"/>
              </a:rPr>
              <a:t>				</a:t>
            </a:r>
            <a:endParaRPr sz="475">
              <a:solidFill>
                <a:srgbClr val="FFFFFF"/>
              </a:solidFill>
              <a:latin typeface="Arial"/>
              <a:ea typeface="Arial"/>
              <a:cs typeface="Arial"/>
              <a:sym typeface="Arial"/>
            </a:endParaRPr>
          </a:p>
          <a:p>
            <a:pPr indent="0" lvl="0" marL="0" rtl="0" algn="l">
              <a:lnSpc>
                <a:spcPct val="95000"/>
              </a:lnSpc>
              <a:spcBef>
                <a:spcPts val="0"/>
              </a:spcBef>
              <a:spcAft>
                <a:spcPts val="0"/>
              </a:spcAft>
              <a:buSzPts val="275"/>
              <a:buNone/>
            </a:pPr>
            <a:r>
              <a:rPr lang="en" sz="475">
                <a:solidFill>
                  <a:srgbClr val="FFFFFF"/>
                </a:solidFill>
                <a:latin typeface="Arial"/>
                <a:ea typeface="Arial"/>
                <a:cs typeface="Arial"/>
                <a:sym typeface="Arial"/>
              </a:rPr>
              <a:t>			</a:t>
            </a:r>
            <a:endParaRPr sz="475">
              <a:solidFill>
                <a:srgbClr val="FFFFFF"/>
              </a:solidFill>
              <a:latin typeface="Arial"/>
              <a:ea typeface="Arial"/>
              <a:cs typeface="Arial"/>
              <a:sym typeface="Arial"/>
            </a:endParaRPr>
          </a:p>
          <a:p>
            <a:pPr indent="0" lvl="0" marL="0" rtl="0" algn="l">
              <a:lnSpc>
                <a:spcPct val="95000"/>
              </a:lnSpc>
              <a:spcBef>
                <a:spcPts val="1200"/>
              </a:spcBef>
              <a:spcAft>
                <a:spcPts val="0"/>
              </a:spcAft>
              <a:buSzPts val="275"/>
              <a:buNone/>
            </a:pPr>
            <a:r>
              <a:rPr lang="en" sz="475">
                <a:solidFill>
                  <a:srgbClr val="FFFFFF"/>
                </a:solidFill>
                <a:latin typeface="Arial"/>
                <a:ea typeface="Arial"/>
                <a:cs typeface="Arial"/>
                <a:sym typeface="Arial"/>
              </a:rPr>
              <a:t>		</a:t>
            </a:r>
            <a:endParaRPr sz="475">
              <a:solidFill>
                <a:srgbClr val="FFFFFF"/>
              </a:solidFill>
              <a:latin typeface="Arial"/>
              <a:ea typeface="Arial"/>
              <a:cs typeface="Arial"/>
              <a:sym typeface="Arial"/>
            </a:endParaRPr>
          </a:p>
          <a:p>
            <a:pPr indent="0" lvl="0" marL="0" rtl="0" algn="l">
              <a:lnSpc>
                <a:spcPct val="95000"/>
              </a:lnSpc>
              <a:spcBef>
                <a:spcPts val="1200"/>
              </a:spcBef>
              <a:spcAft>
                <a:spcPts val="1200"/>
              </a:spcAft>
              <a:buSzPts val="275"/>
              <a:buNone/>
            </a:pPr>
            <a:r>
              <a:t/>
            </a:r>
            <a:endParaRPr sz="65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BIO-INSPIRED OPTIMIZATION ALGORITHMS</a:t>
            </a:r>
            <a:endParaRPr>
              <a:solidFill>
                <a:srgbClr val="FFFFFF"/>
              </a:solidFill>
            </a:endParaRPr>
          </a:p>
          <a:p>
            <a:pPr indent="0" lvl="0" marL="0" rtl="0" algn="l">
              <a:spcBef>
                <a:spcPts val="0"/>
              </a:spcBef>
              <a:spcAft>
                <a:spcPts val="0"/>
              </a:spcAft>
              <a:buNone/>
            </a:pPr>
            <a:r>
              <a:t/>
            </a:r>
            <a:endParaRPr/>
          </a:p>
        </p:txBody>
      </p:sp>
      <p:sp>
        <p:nvSpPr>
          <p:cNvPr id="211" name="Google Shape;211;p3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FFFFFF"/>
                </a:solidFill>
              </a:rPr>
              <a:t>B. GENETIC ALGORITHM : It is an evolutionary algorithm based on Darwinian natural selection. The </a:t>
            </a:r>
            <a:r>
              <a:rPr lang="en">
                <a:solidFill>
                  <a:srgbClr val="FFFFFF"/>
                </a:solidFill>
              </a:rPr>
              <a:t>algorithm</a:t>
            </a:r>
            <a:r>
              <a:rPr lang="en">
                <a:solidFill>
                  <a:srgbClr val="FFFFFF"/>
                </a:solidFill>
              </a:rPr>
              <a:t> maintains a population size and the individuals have a unique number that are binary </a:t>
            </a:r>
            <a:r>
              <a:rPr lang="en">
                <a:solidFill>
                  <a:srgbClr val="FFFFFF"/>
                </a:solidFill>
              </a:rPr>
              <a:t>represented</a:t>
            </a:r>
            <a:r>
              <a:rPr lang="en">
                <a:solidFill>
                  <a:srgbClr val="FFFFFF"/>
                </a:solidFill>
              </a:rPr>
              <a:t>. The algorithm then iterates through a fitness function where best </a:t>
            </a:r>
            <a:r>
              <a:rPr lang="en">
                <a:solidFill>
                  <a:srgbClr val="FFFFFF"/>
                </a:solidFill>
              </a:rPr>
              <a:t>individuals</a:t>
            </a:r>
            <a:r>
              <a:rPr lang="en">
                <a:solidFill>
                  <a:srgbClr val="FFFFFF"/>
                </a:solidFill>
              </a:rPr>
              <a:t> are selected for reproduction of offspring. Higher the fitness, higher the probability. </a:t>
            </a:r>
            <a:r>
              <a:rPr lang="en">
                <a:solidFill>
                  <a:srgbClr val="FFFFFF"/>
                </a:solidFill>
              </a:rPr>
              <a:t>Parameters</a:t>
            </a:r>
            <a:r>
              <a:rPr lang="en">
                <a:solidFill>
                  <a:srgbClr val="FFFFFF"/>
                </a:solidFill>
              </a:rPr>
              <a:t> like mutation rate and crossover rate </a:t>
            </a:r>
            <a:r>
              <a:rPr lang="en">
                <a:solidFill>
                  <a:srgbClr val="FFFFFF"/>
                </a:solidFill>
              </a:rPr>
              <a:t>should be taken into consideration where the sum of both should not exceed 1.</a:t>
            </a:r>
            <a:endParaRPr>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3"/>
          <p:cNvSpPr txBox="1"/>
          <p:nvPr>
            <p:ph type="title"/>
          </p:nvPr>
        </p:nvSpPr>
        <p:spPr>
          <a:xfrm>
            <a:off x="2339700" y="52596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17" name="Google Shape;217;p33"/>
          <p:cNvSpPr txBox="1"/>
          <p:nvPr>
            <p:ph idx="1" type="body"/>
          </p:nvPr>
        </p:nvSpPr>
        <p:spPr>
          <a:xfrm>
            <a:off x="311700" y="342900"/>
            <a:ext cx="8520600" cy="4492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rPr>
              <a:t>All the models showed more than 90%</a:t>
            </a:r>
            <a:endParaRPr>
              <a:solidFill>
                <a:srgbClr val="FFFFFF"/>
              </a:solidFill>
            </a:endParaRPr>
          </a:p>
          <a:p>
            <a:pPr indent="0" lvl="0" marL="0" rtl="0" algn="l">
              <a:spcBef>
                <a:spcPts val="1200"/>
              </a:spcBef>
              <a:spcAft>
                <a:spcPts val="0"/>
              </a:spcAft>
              <a:buNone/>
            </a:pPr>
            <a:r>
              <a:rPr lang="en">
                <a:solidFill>
                  <a:srgbClr val="FFFFFF"/>
                </a:solidFill>
              </a:rPr>
              <a:t>accuracy using PSO. MNB showed the</a:t>
            </a:r>
            <a:endParaRPr>
              <a:solidFill>
                <a:srgbClr val="FFFFFF"/>
              </a:solidFill>
            </a:endParaRPr>
          </a:p>
          <a:p>
            <a:pPr indent="0" lvl="0" marL="0" rtl="0" algn="l">
              <a:spcBef>
                <a:spcPts val="1200"/>
              </a:spcBef>
              <a:spcAft>
                <a:spcPts val="0"/>
              </a:spcAft>
              <a:buNone/>
            </a:pPr>
            <a:r>
              <a:rPr lang="en">
                <a:solidFill>
                  <a:srgbClr val="FFFFFF"/>
                </a:solidFill>
              </a:rPr>
              <a:t>highest accuracy (98.47%) whereas RF </a:t>
            </a:r>
            <a:endParaRPr>
              <a:solidFill>
                <a:srgbClr val="FFFFFF"/>
              </a:solidFill>
            </a:endParaRPr>
          </a:p>
          <a:p>
            <a:pPr indent="0" lvl="0" marL="0" rtl="0" algn="l">
              <a:spcBef>
                <a:spcPts val="1200"/>
              </a:spcBef>
              <a:spcAft>
                <a:spcPts val="1200"/>
              </a:spcAft>
              <a:buNone/>
            </a:pPr>
            <a:r>
              <a:rPr lang="en">
                <a:solidFill>
                  <a:srgbClr val="FFFFFF"/>
                </a:solidFill>
              </a:rPr>
              <a:t>showed the lowest accuracy (93.11%). </a:t>
            </a:r>
            <a:endParaRPr/>
          </a:p>
        </p:txBody>
      </p:sp>
      <p:pic>
        <p:nvPicPr>
          <p:cNvPr id="218" name="Google Shape;218;p33"/>
          <p:cNvPicPr preferRelativeResize="0"/>
          <p:nvPr/>
        </p:nvPicPr>
        <p:blipFill>
          <a:blip r:embed="rId3">
            <a:alphaModFix/>
          </a:blip>
          <a:stretch>
            <a:fillRect/>
          </a:stretch>
        </p:blipFill>
        <p:spPr>
          <a:xfrm>
            <a:off x="5490511" y="683091"/>
            <a:ext cx="3053920" cy="1504394"/>
          </a:xfrm>
          <a:prstGeom prst="rect">
            <a:avLst/>
          </a:prstGeom>
          <a:noFill/>
          <a:ln>
            <a:noFill/>
          </a:ln>
        </p:spPr>
      </p:pic>
      <p:pic>
        <p:nvPicPr>
          <p:cNvPr id="219" name="Google Shape;219;p33"/>
          <p:cNvPicPr preferRelativeResize="0"/>
          <p:nvPr/>
        </p:nvPicPr>
        <p:blipFill>
          <a:blip r:embed="rId4">
            <a:alphaModFix/>
          </a:blip>
          <a:stretch>
            <a:fillRect/>
          </a:stretch>
        </p:blipFill>
        <p:spPr>
          <a:xfrm>
            <a:off x="5006350" y="342900"/>
            <a:ext cx="3818699" cy="2577400"/>
          </a:xfrm>
          <a:prstGeom prst="rect">
            <a:avLst/>
          </a:prstGeom>
          <a:noFill/>
          <a:ln>
            <a:noFill/>
          </a:ln>
        </p:spPr>
      </p:pic>
      <p:pic>
        <p:nvPicPr>
          <p:cNvPr id="220" name="Google Shape;220;p33"/>
          <p:cNvPicPr preferRelativeResize="0"/>
          <p:nvPr/>
        </p:nvPicPr>
        <p:blipFill rotWithShape="1">
          <a:blip r:embed="rId5">
            <a:alphaModFix/>
          </a:blip>
          <a:srcRect b="0" l="2305" r="0" t="0"/>
          <a:stretch/>
        </p:blipFill>
        <p:spPr>
          <a:xfrm>
            <a:off x="311700" y="2850975"/>
            <a:ext cx="4500401" cy="19842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EVALUATION AND </a:t>
            </a:r>
            <a:r>
              <a:rPr lang="en">
                <a:solidFill>
                  <a:srgbClr val="FFFFFF"/>
                </a:solidFill>
              </a:rPr>
              <a:t>COMPARISON</a:t>
            </a:r>
            <a:endParaRPr>
              <a:solidFill>
                <a:srgbClr val="FFFFFF"/>
              </a:solidFill>
            </a:endParaRPr>
          </a:p>
        </p:txBody>
      </p:sp>
      <p:sp>
        <p:nvSpPr>
          <p:cNvPr id="226" name="Google Shape;226;p34"/>
          <p:cNvSpPr txBox="1"/>
          <p:nvPr>
            <p:ph idx="1" type="body"/>
          </p:nvPr>
        </p:nvSpPr>
        <p:spPr>
          <a:xfrm>
            <a:off x="311700" y="1229875"/>
            <a:ext cx="8520600" cy="364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Arial"/>
                <a:ea typeface="Arial"/>
                <a:cs typeface="Arial"/>
                <a:sym typeface="Arial"/>
              </a:rPr>
              <a:t>The table also compares with the optimization models that is provided by the Scikit-learn library. Grid Search CV (GSCV) and Random Search CV (RSCV) were both implemented within the base model and were loaded from the Scikit-learn library. </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1. Ling-Spam Dataset : </a:t>
            </a:r>
            <a:endParaRPr sz="1500">
              <a:solidFill>
                <a:srgbClr val="FFFFFF"/>
              </a:solidFill>
              <a:latin typeface="Arial"/>
              <a:ea typeface="Arial"/>
              <a:cs typeface="Arial"/>
              <a:sym typeface="Arial"/>
            </a:endParaRPr>
          </a:p>
          <a:p>
            <a:pPr indent="0" lvl="0" marL="0" rtl="0" algn="l">
              <a:spcBef>
                <a:spcPts val="0"/>
              </a:spcBef>
              <a:spcAft>
                <a:spcPts val="0"/>
              </a:spcAft>
              <a:buNone/>
            </a:pPr>
            <a:r>
              <a:rPr lang="en" sz="1500">
                <a:solidFill>
                  <a:srgbClr val="FFFFFF"/>
                </a:solidFill>
                <a:latin typeface="Arial"/>
                <a:ea typeface="Arial"/>
                <a:cs typeface="Arial"/>
                <a:sym typeface="Arial"/>
              </a:rPr>
              <a:t>			</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		</a:t>
            </a:r>
            <a:endParaRPr sz="1500">
              <a:solidFill>
                <a:srgbClr val="FFFFFF"/>
              </a:solidFill>
              <a:latin typeface="Arial"/>
              <a:ea typeface="Arial"/>
              <a:cs typeface="Arial"/>
              <a:sym typeface="Arial"/>
            </a:endParaRPr>
          </a:p>
          <a:p>
            <a:pPr indent="0" lvl="0" marL="0" rtl="0" algn="l">
              <a:spcBef>
                <a:spcPts val="1200"/>
              </a:spcBef>
              <a:spcAft>
                <a:spcPts val="1200"/>
              </a:spcAft>
              <a:buNone/>
            </a:pPr>
            <a:r>
              <a:t/>
            </a:r>
            <a:endParaRPr sz="1500">
              <a:solidFill>
                <a:srgbClr val="FFFFFF"/>
              </a:solidFill>
            </a:endParaRPr>
          </a:p>
        </p:txBody>
      </p:sp>
      <p:pic>
        <p:nvPicPr>
          <p:cNvPr id="227" name="Google Shape;227;p34"/>
          <p:cNvPicPr preferRelativeResize="0"/>
          <p:nvPr/>
        </p:nvPicPr>
        <p:blipFill rotWithShape="1">
          <a:blip r:embed="rId3">
            <a:alphaModFix/>
          </a:blip>
          <a:srcRect b="46047" l="30957" r="21684" t="30241"/>
          <a:stretch/>
        </p:blipFill>
        <p:spPr>
          <a:xfrm>
            <a:off x="453125" y="2633625"/>
            <a:ext cx="3897400" cy="12195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5"/>
          <p:cNvSpPr txBox="1"/>
          <p:nvPr>
            <p:ph type="title"/>
          </p:nvPr>
        </p:nvSpPr>
        <p:spPr>
          <a:xfrm>
            <a:off x="2883450" y="51435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33" name="Google Shape;233;p35"/>
          <p:cNvSpPr txBox="1"/>
          <p:nvPr>
            <p:ph idx="1" type="body"/>
          </p:nvPr>
        </p:nvSpPr>
        <p:spPr>
          <a:xfrm>
            <a:off x="311700" y="114900"/>
            <a:ext cx="8520600" cy="4377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rPr>
              <a:t>2. PU Dataset : </a:t>
            </a:r>
            <a:endParaRPr>
              <a:solidFill>
                <a:srgbClr val="FFFFFF"/>
              </a:solidFill>
            </a:endParaRPr>
          </a:p>
          <a:p>
            <a:pPr indent="0" lvl="0" marL="0" rtl="0" algn="l">
              <a:spcBef>
                <a:spcPts val="1200"/>
              </a:spcBef>
              <a:spcAft>
                <a:spcPts val="0"/>
              </a:spcAft>
              <a:buNone/>
            </a:pPr>
            <a:r>
              <a:t/>
            </a:r>
            <a:endParaRPr>
              <a:solidFill>
                <a:srgbClr val="FFFFFF"/>
              </a:solidFill>
            </a:endParaRPr>
          </a:p>
          <a:p>
            <a:pPr indent="0" lvl="0" marL="0" rtl="0" algn="l">
              <a:spcBef>
                <a:spcPts val="1200"/>
              </a:spcBef>
              <a:spcAft>
                <a:spcPts val="0"/>
              </a:spcAft>
              <a:buNone/>
            </a:pPr>
            <a:r>
              <a:t/>
            </a:r>
            <a:endParaRPr>
              <a:solidFill>
                <a:srgbClr val="FFFFFF"/>
              </a:solidFill>
            </a:endParaRPr>
          </a:p>
          <a:p>
            <a:pPr indent="0" lvl="0" marL="0" rtl="0" algn="l">
              <a:lnSpc>
                <a:spcPct val="125000"/>
              </a:lnSpc>
              <a:spcBef>
                <a:spcPts val="1200"/>
              </a:spcBef>
              <a:spcAft>
                <a:spcPts val="0"/>
              </a:spcAft>
              <a:buNone/>
            </a:pPr>
            <a:r>
              <a:rPr lang="en">
                <a:solidFill>
                  <a:srgbClr val="FFFFFF"/>
                </a:solidFill>
              </a:rPr>
              <a:t>3. SpamAssassin Dataset : </a:t>
            </a:r>
            <a:endParaRPr>
              <a:solidFill>
                <a:srgbClr val="FFFFFF"/>
              </a:solidFill>
            </a:endParaRPr>
          </a:p>
          <a:p>
            <a:pPr indent="0" lvl="0" marL="0" rtl="0" algn="l">
              <a:lnSpc>
                <a:spcPct val="125000"/>
              </a:lnSpc>
              <a:spcBef>
                <a:spcPts val="1200"/>
              </a:spcBef>
              <a:spcAft>
                <a:spcPts val="0"/>
              </a:spcAft>
              <a:buNone/>
            </a:pPr>
            <a:r>
              <a:t/>
            </a:r>
            <a:endParaRPr>
              <a:solidFill>
                <a:srgbClr val="FFFFFF"/>
              </a:solidFill>
            </a:endParaRPr>
          </a:p>
          <a:p>
            <a:pPr indent="0" lvl="0" marL="0" rtl="0" algn="l">
              <a:lnSpc>
                <a:spcPct val="125000"/>
              </a:lnSpc>
              <a:spcBef>
                <a:spcPts val="1200"/>
              </a:spcBef>
              <a:spcAft>
                <a:spcPts val="0"/>
              </a:spcAft>
              <a:buNone/>
            </a:pPr>
            <a:r>
              <a:t/>
            </a:r>
            <a:endParaRPr>
              <a:solidFill>
                <a:srgbClr val="FFFFFF"/>
              </a:solidFill>
            </a:endParaRPr>
          </a:p>
          <a:p>
            <a:pPr indent="0" lvl="0" marL="0" rtl="0" algn="l">
              <a:lnSpc>
                <a:spcPct val="125000"/>
              </a:lnSpc>
              <a:spcBef>
                <a:spcPts val="1200"/>
              </a:spcBef>
              <a:spcAft>
                <a:spcPts val="0"/>
              </a:spcAft>
              <a:buNone/>
            </a:pPr>
            <a:r>
              <a:rPr lang="en">
                <a:solidFill>
                  <a:srgbClr val="FFFFFF"/>
                </a:solidFill>
              </a:rPr>
              <a:t>4. Enron Dataset : </a:t>
            </a:r>
            <a:endParaRPr>
              <a:solidFill>
                <a:srgbClr val="FFFFFF"/>
              </a:solidFill>
            </a:endParaRPr>
          </a:p>
          <a:p>
            <a:pPr indent="0" lvl="0" marL="0" rtl="0" algn="l">
              <a:spcBef>
                <a:spcPts val="1200"/>
              </a:spcBef>
              <a:spcAft>
                <a:spcPts val="1200"/>
              </a:spcAft>
              <a:buNone/>
            </a:pPr>
            <a:r>
              <a:t/>
            </a:r>
            <a:endParaRPr>
              <a:solidFill>
                <a:srgbClr val="FFFFFF"/>
              </a:solidFill>
            </a:endParaRPr>
          </a:p>
        </p:txBody>
      </p:sp>
      <p:pic>
        <p:nvPicPr>
          <p:cNvPr id="234" name="Google Shape;234;p35"/>
          <p:cNvPicPr preferRelativeResize="0"/>
          <p:nvPr/>
        </p:nvPicPr>
        <p:blipFill rotWithShape="1">
          <a:blip r:embed="rId3">
            <a:alphaModFix/>
          </a:blip>
          <a:srcRect b="12028" l="30525" r="21471" t="63744"/>
          <a:stretch/>
        </p:blipFill>
        <p:spPr>
          <a:xfrm>
            <a:off x="408925" y="507175"/>
            <a:ext cx="3514975" cy="1108775"/>
          </a:xfrm>
          <a:prstGeom prst="rect">
            <a:avLst/>
          </a:prstGeom>
          <a:noFill/>
          <a:ln>
            <a:noFill/>
          </a:ln>
        </p:spPr>
      </p:pic>
      <p:pic>
        <p:nvPicPr>
          <p:cNvPr id="235" name="Google Shape;235;p35"/>
          <p:cNvPicPr preferRelativeResize="0"/>
          <p:nvPr/>
        </p:nvPicPr>
        <p:blipFill rotWithShape="1">
          <a:blip r:embed="rId4">
            <a:alphaModFix/>
          </a:blip>
          <a:srcRect b="45402" l="29430" r="21600" t="28309"/>
          <a:stretch/>
        </p:blipFill>
        <p:spPr>
          <a:xfrm>
            <a:off x="408925" y="1869175"/>
            <a:ext cx="3461951" cy="1161576"/>
          </a:xfrm>
          <a:prstGeom prst="rect">
            <a:avLst/>
          </a:prstGeom>
          <a:noFill/>
          <a:ln>
            <a:noFill/>
          </a:ln>
        </p:spPr>
      </p:pic>
      <p:pic>
        <p:nvPicPr>
          <p:cNvPr id="236" name="Google Shape;236;p35"/>
          <p:cNvPicPr preferRelativeResize="0"/>
          <p:nvPr/>
        </p:nvPicPr>
        <p:blipFill rotWithShape="1">
          <a:blip r:embed="rId5">
            <a:alphaModFix/>
          </a:blip>
          <a:srcRect b="12032" l="31658" r="22379" t="66410"/>
          <a:stretch/>
        </p:blipFill>
        <p:spPr>
          <a:xfrm>
            <a:off x="408925" y="3444362"/>
            <a:ext cx="3782524" cy="11087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EVALUATION AND COMPARISON</a:t>
            </a:r>
            <a:endParaRPr>
              <a:solidFill>
                <a:srgbClr val="FFFFFF"/>
              </a:solidFill>
            </a:endParaRPr>
          </a:p>
          <a:p>
            <a:pPr indent="0" lvl="0" marL="0" rtl="0" algn="l">
              <a:spcBef>
                <a:spcPts val="0"/>
              </a:spcBef>
              <a:spcAft>
                <a:spcPts val="0"/>
              </a:spcAft>
              <a:buNone/>
            </a:pPr>
            <a:r>
              <a:t/>
            </a:r>
            <a:endParaRPr/>
          </a:p>
        </p:txBody>
      </p:sp>
      <p:sp>
        <p:nvSpPr>
          <p:cNvPr id="242" name="Google Shape;242;p3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FFFFF"/>
              </a:buClr>
              <a:buSzPts val="1800"/>
              <a:buChar char="●"/>
            </a:pPr>
            <a:r>
              <a:rPr lang="en">
                <a:solidFill>
                  <a:srgbClr val="FFFFFF"/>
                </a:solidFill>
              </a:rPr>
              <a:t>MNB showed the highest accuracy.</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RF had the lowest accuracy.</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Computational cost and execution time for PSO is lower than GA but GA produced higher accuracy than PSO.</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MNB when combined with GA produced the highest accuracy.</a:t>
            </a:r>
            <a:endParaRPr>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CONCLUSION</a:t>
            </a:r>
            <a:endParaRPr>
              <a:solidFill>
                <a:srgbClr val="FFFFFF"/>
              </a:solidFill>
            </a:endParaRPr>
          </a:p>
        </p:txBody>
      </p:sp>
      <p:sp>
        <p:nvSpPr>
          <p:cNvPr id="248" name="Google Shape;248;p37"/>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Arial"/>
                <a:ea typeface="Arial"/>
                <a:cs typeface="Arial"/>
                <a:sym typeface="Arial"/>
              </a:rPr>
              <a:t>The project successfully implemented models combined with bio-inspired algorithms. The spam email corpus used within the project were both numerical as well as alphabetical. Approximately 50,000 emails were tested with the proposed models. </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Genetic Algorithm worked better overall</a:t>
            </a:r>
            <a:r>
              <a:rPr lang="en" sz="1500">
                <a:solidFill>
                  <a:srgbClr val="FFFFFF"/>
                </a:solidFill>
                <a:latin typeface="Arial"/>
                <a:ea typeface="Arial"/>
                <a:cs typeface="Arial"/>
                <a:sym typeface="Arial"/>
              </a:rPr>
              <a:t>.</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The PSO worked well for Multinomial N</a:t>
            </a:r>
            <a:r>
              <a:rPr lang="en" sz="1500">
                <a:solidFill>
                  <a:srgbClr val="FFFFFF"/>
                </a:solidFill>
                <a:latin typeface="Arial"/>
                <a:ea typeface="Arial"/>
                <a:cs typeface="Arial"/>
                <a:sym typeface="Arial"/>
              </a:rPr>
              <a:t>a</a:t>
            </a:r>
            <a:r>
              <a:rPr lang="en" sz="1500">
                <a:solidFill>
                  <a:srgbClr val="FFFFFF"/>
                </a:solidFill>
                <a:latin typeface="Arial"/>
                <a:ea typeface="Arial"/>
                <a:cs typeface="Arial"/>
                <a:sym typeface="Arial"/>
              </a:rPr>
              <a:t>ïve Bayes and Stochastic Gradient Descent, whereas GA worked well for Random Forest and Decision Tree.</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Naïve Bayes algorithm was proved to have been t</a:t>
            </a:r>
            <a:r>
              <a:rPr lang="en" sz="1500">
                <a:solidFill>
                  <a:srgbClr val="FFFFFF"/>
                </a:solidFill>
                <a:latin typeface="Arial"/>
                <a:ea typeface="Arial"/>
                <a:cs typeface="Arial"/>
                <a:sym typeface="Arial"/>
              </a:rPr>
              <a:t>h</a:t>
            </a:r>
            <a:r>
              <a:rPr lang="en" sz="1500">
                <a:solidFill>
                  <a:srgbClr val="FFFFFF"/>
                </a:solidFill>
                <a:latin typeface="Arial"/>
                <a:ea typeface="Arial"/>
                <a:cs typeface="Arial"/>
                <a:sym typeface="Arial"/>
              </a:rPr>
              <a:t>e best algorithm for spam detection.</a:t>
            </a:r>
            <a:endParaRPr sz="1500">
              <a:solidFill>
                <a:srgbClr val="FFFFFF"/>
              </a:solidFill>
              <a:latin typeface="Arial"/>
              <a:ea typeface="Arial"/>
              <a:cs typeface="Arial"/>
              <a:sym typeface="Arial"/>
            </a:endParaRPr>
          </a:p>
          <a:p>
            <a:pPr indent="0" lvl="0" marL="0" rtl="0" algn="l">
              <a:spcBef>
                <a:spcPts val="1200"/>
              </a:spcBef>
              <a:spcAft>
                <a:spcPts val="1200"/>
              </a:spcAft>
              <a:buNone/>
            </a:pPr>
            <a:r>
              <a:rPr lang="en" sz="1500">
                <a:solidFill>
                  <a:srgbClr val="FFFFFF"/>
                </a:solidFill>
                <a:latin typeface="Arial"/>
                <a:ea typeface="Arial"/>
                <a:cs typeface="Arial"/>
                <a:sym typeface="Arial"/>
              </a:rPr>
              <a:t>Other bio-inspired algorithms like Ant or Bee colony optimization can be used.</a:t>
            </a:r>
            <a:endParaRPr sz="1500">
              <a:solidFill>
                <a:srgbClr val="FFFFFF"/>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STRATEGY TO IMPLEMENT</a:t>
            </a:r>
            <a:endParaRPr>
              <a:solidFill>
                <a:srgbClr val="FFFFFF"/>
              </a:solidFill>
            </a:endParaRPr>
          </a:p>
        </p:txBody>
      </p:sp>
      <p:sp>
        <p:nvSpPr>
          <p:cNvPr id="254" name="Google Shape;254;p3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rPr>
              <a:t>Various algorithms are given for the ML models in the research paper </a:t>
            </a:r>
            <a:r>
              <a:rPr lang="en">
                <a:solidFill>
                  <a:srgbClr val="FFFFFF"/>
                </a:solidFill>
              </a:rPr>
              <a:t>along with</a:t>
            </a:r>
            <a:r>
              <a:rPr lang="en">
                <a:solidFill>
                  <a:srgbClr val="FFFFFF"/>
                </a:solidFill>
              </a:rPr>
              <a:t> the bio-inspired algorithms. There are free datasets available online like SpamAssassin that can be used as a training set / testing set.</a:t>
            </a:r>
            <a:endParaRPr>
              <a:solidFill>
                <a:srgbClr val="FFFFFF"/>
              </a:solidFill>
            </a:endParaRPr>
          </a:p>
          <a:p>
            <a:pPr indent="0" lvl="0" marL="0" rtl="0" algn="l">
              <a:spcBef>
                <a:spcPts val="1200"/>
              </a:spcBef>
              <a:spcAft>
                <a:spcPts val="0"/>
              </a:spcAft>
              <a:buNone/>
            </a:pPr>
            <a:r>
              <a:rPr lang="en">
                <a:solidFill>
                  <a:srgbClr val="FFFFFF"/>
                </a:solidFill>
              </a:rPr>
              <a:t>Python 3.4 or above can be used with Jupyter or Spyder which are incorporated within the Anaconda framework.</a:t>
            </a:r>
            <a:endParaRPr>
              <a:solidFill>
                <a:srgbClr val="FFFFFF"/>
              </a:solidFill>
            </a:endParaRPr>
          </a:p>
          <a:p>
            <a:pPr indent="0" lvl="0" marL="0" rtl="0" algn="l">
              <a:spcBef>
                <a:spcPts val="1200"/>
              </a:spcBef>
              <a:spcAft>
                <a:spcPts val="1200"/>
              </a:spcAft>
              <a:buNone/>
            </a:pPr>
            <a:r>
              <a:rPr lang="en">
                <a:solidFill>
                  <a:srgbClr val="FFFFFF"/>
                </a:solidFill>
              </a:rPr>
              <a:t>Scikit-learn is an environment that can be used as it has various ranges of algorithms and can perform cross validation and parameter tuning.</a:t>
            </a:r>
            <a:endParaRPr>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9"/>
          <p:cNvSpPr txBox="1"/>
          <p:nvPr>
            <p:ph type="title"/>
          </p:nvPr>
        </p:nvSpPr>
        <p:spPr>
          <a:xfrm>
            <a:off x="3113225" y="52707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60" name="Google Shape;260;p39"/>
          <p:cNvSpPr txBox="1"/>
          <p:nvPr>
            <p:ph idx="1" type="body"/>
          </p:nvPr>
        </p:nvSpPr>
        <p:spPr>
          <a:xfrm>
            <a:off x="311700" y="203275"/>
            <a:ext cx="8520600" cy="4365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1" name="Google Shape;261;p39"/>
          <p:cNvPicPr preferRelativeResize="0"/>
          <p:nvPr/>
        </p:nvPicPr>
        <p:blipFill rotWithShape="1">
          <a:blip r:embed="rId3">
            <a:alphaModFix/>
          </a:blip>
          <a:srcRect b="22508" l="48030" r="15994" t="15124"/>
          <a:stretch/>
        </p:blipFill>
        <p:spPr>
          <a:xfrm>
            <a:off x="267500" y="145850"/>
            <a:ext cx="2722201" cy="2949568"/>
          </a:xfrm>
          <a:prstGeom prst="rect">
            <a:avLst/>
          </a:prstGeom>
          <a:noFill/>
          <a:ln>
            <a:noFill/>
          </a:ln>
        </p:spPr>
      </p:pic>
      <p:pic>
        <p:nvPicPr>
          <p:cNvPr id="262" name="Google Shape;262;p39"/>
          <p:cNvPicPr preferRelativeResize="0"/>
          <p:nvPr/>
        </p:nvPicPr>
        <p:blipFill rotWithShape="1">
          <a:blip r:embed="rId4">
            <a:alphaModFix/>
          </a:blip>
          <a:srcRect b="51083" l="0" r="0" t="0"/>
          <a:stretch/>
        </p:blipFill>
        <p:spPr>
          <a:xfrm>
            <a:off x="3129075" y="81700"/>
            <a:ext cx="2943550" cy="3336175"/>
          </a:xfrm>
          <a:prstGeom prst="rect">
            <a:avLst/>
          </a:prstGeom>
          <a:noFill/>
          <a:ln>
            <a:noFill/>
          </a:ln>
        </p:spPr>
      </p:pic>
      <p:pic>
        <p:nvPicPr>
          <p:cNvPr id="263" name="Google Shape;263;p39"/>
          <p:cNvPicPr preferRelativeResize="0"/>
          <p:nvPr/>
        </p:nvPicPr>
        <p:blipFill rotWithShape="1">
          <a:blip r:embed="rId5">
            <a:alphaModFix/>
          </a:blip>
          <a:srcRect b="0" l="0" r="0" t="49140"/>
          <a:stretch/>
        </p:blipFill>
        <p:spPr>
          <a:xfrm>
            <a:off x="6211991" y="145850"/>
            <a:ext cx="2722209" cy="32078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Bibliography</a:t>
            </a:r>
            <a:endParaRPr>
              <a:solidFill>
                <a:srgbClr val="FFFFFF"/>
              </a:solidFill>
            </a:endParaRPr>
          </a:p>
        </p:txBody>
      </p:sp>
      <p:sp>
        <p:nvSpPr>
          <p:cNvPr id="269" name="Google Shape;269;p40"/>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FFFFFF"/>
              </a:buClr>
              <a:buSzPts val="1200"/>
              <a:buChar char="●"/>
            </a:pPr>
            <a:r>
              <a:rPr lang="en" sz="1200">
                <a:solidFill>
                  <a:srgbClr val="FFFFFF"/>
                </a:solidFill>
                <a:uFill>
                  <a:noFill/>
                </a:uFill>
                <a:latin typeface="Arial"/>
                <a:ea typeface="Arial"/>
                <a:cs typeface="Arial"/>
                <a:sym typeface="Arial"/>
                <a:hlinkClick r:id="rId3">
                  <a:extLst>
                    <a:ext uri="{A12FA001-AC4F-418D-AE19-62706E023703}">
                      <ahyp:hlinkClr val="tx"/>
                    </a:ext>
                  </a:extLst>
                </a:hlinkClick>
              </a:rPr>
              <a:t>https://ieeexplore.ieee.org/stamp/stamp.jsp?tp=&amp;arnumber=9222163</a:t>
            </a:r>
            <a:endParaRPr sz="1200">
              <a:solidFill>
                <a:srgbClr val="FFFFFF"/>
              </a:solidFill>
              <a:latin typeface="Arial"/>
              <a:ea typeface="Arial"/>
              <a:cs typeface="Arial"/>
              <a:sym typeface="Arial"/>
            </a:endParaRPr>
          </a:p>
          <a:p>
            <a:pPr indent="-304800" lvl="0" marL="457200" rtl="0" algn="l">
              <a:spcBef>
                <a:spcPts val="0"/>
              </a:spcBef>
              <a:spcAft>
                <a:spcPts val="0"/>
              </a:spcAft>
              <a:buClr>
                <a:srgbClr val="FFFFFF"/>
              </a:buClr>
              <a:buSzPts val="1200"/>
              <a:buChar char="●"/>
            </a:pPr>
            <a:r>
              <a:rPr lang="en" sz="1200">
                <a:solidFill>
                  <a:srgbClr val="FFFFFF"/>
                </a:solidFill>
                <a:latin typeface="Arial"/>
                <a:ea typeface="Arial"/>
                <a:cs typeface="Arial"/>
                <a:sym typeface="Arial"/>
              </a:rPr>
              <a:t>GeeksforGeeks. (2019). </a:t>
            </a:r>
            <a:r>
              <a:rPr i="1" lang="en" sz="1200">
                <a:solidFill>
                  <a:srgbClr val="FFFFFF"/>
                </a:solidFill>
                <a:latin typeface="Arial"/>
                <a:ea typeface="Arial"/>
                <a:cs typeface="Arial"/>
                <a:sym typeface="Arial"/>
              </a:rPr>
              <a:t>Naive Bayes Classifiers-GeeksforGeeks</a:t>
            </a:r>
            <a:r>
              <a:rPr lang="en" sz="1200">
                <a:solidFill>
                  <a:srgbClr val="FFFFFF"/>
                </a:solidFill>
                <a:latin typeface="Arial"/>
                <a:ea typeface="Arial"/>
                <a:cs typeface="Arial"/>
                <a:sym typeface="Arial"/>
              </a:rPr>
              <a:t>. Accessed: Nov. 10, 2019. [Online]. Available: https://www.geeksforgeeks.org/naive-Bayes-classifiers/ </a:t>
            </a:r>
            <a:endParaRPr sz="1200">
              <a:solidFill>
                <a:srgbClr val="FFFFFF"/>
              </a:solidFill>
              <a:latin typeface="Arial"/>
              <a:ea typeface="Arial"/>
              <a:cs typeface="Arial"/>
              <a:sym typeface="Arial"/>
            </a:endParaRPr>
          </a:p>
          <a:p>
            <a:pPr indent="-304800" lvl="0" marL="457200" rtl="0" algn="l">
              <a:spcBef>
                <a:spcPts val="0"/>
              </a:spcBef>
              <a:spcAft>
                <a:spcPts val="0"/>
              </a:spcAft>
              <a:buClr>
                <a:srgbClr val="FFFFFF"/>
              </a:buClr>
              <a:buSzPts val="1200"/>
              <a:buChar char="●"/>
            </a:pPr>
            <a:r>
              <a:rPr lang="en" sz="1200">
                <a:solidFill>
                  <a:srgbClr val="FFFFFF"/>
                </a:solidFill>
                <a:latin typeface="Arial"/>
                <a:ea typeface="Arial"/>
                <a:cs typeface="Arial"/>
                <a:sym typeface="Arial"/>
              </a:rPr>
              <a:t>https://www.sciencedirect.com/topics/engineering/particle-swarm-optimization</a:t>
            </a:r>
            <a:endParaRPr sz="1200">
              <a:solidFill>
                <a:srgbClr val="FFFFFF"/>
              </a:solidFill>
              <a:latin typeface="Arial"/>
              <a:ea typeface="Arial"/>
              <a:cs typeface="Arial"/>
              <a:sym typeface="Arial"/>
            </a:endParaRPr>
          </a:p>
          <a:p>
            <a:pPr indent="-304800" lvl="0" marL="457200" rtl="0" algn="l">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S. Sharma and A. Arora, ‘‘Adaptive approach for spam detection,’’ Int. J. Comput. Sci., vol. 10, no. 4, pp. 23–26, 2013. [Online]. Available: </a:t>
            </a:r>
            <a:r>
              <a:rPr lang="en" sz="1200">
                <a:solidFill>
                  <a:srgbClr val="FFFFFF"/>
                </a:solidFill>
                <a:uFill>
                  <a:noFill/>
                </a:uFill>
                <a:latin typeface="Arial"/>
                <a:ea typeface="Arial"/>
                <a:cs typeface="Arial"/>
                <a:sym typeface="Arial"/>
                <a:hlinkClick r:id="rId4">
                  <a:extLst>
                    <a:ext uri="{A12FA001-AC4F-418D-AE19-62706E023703}">
                      <ahyp:hlinkClr val="tx"/>
                    </a:ext>
                  </a:extLst>
                </a:hlinkClick>
              </a:rPr>
              <a:t>https://ijcsi.org/papers/IJCSI-10-4-1-23-26.pdf</a:t>
            </a:r>
            <a:endParaRPr sz="1200">
              <a:solidFill>
                <a:srgbClr val="FFFFFF"/>
              </a:solidFill>
              <a:latin typeface="Arial"/>
              <a:ea typeface="Arial"/>
              <a:cs typeface="Arial"/>
              <a:sym typeface="Arial"/>
            </a:endParaRPr>
          </a:p>
          <a:p>
            <a:pPr indent="-304800" lvl="0" marL="457200" rtl="0" algn="l">
              <a:spcBef>
                <a:spcPts val="0"/>
              </a:spcBef>
              <a:spcAft>
                <a:spcPts val="0"/>
              </a:spcAft>
              <a:buClr>
                <a:srgbClr val="FFFFFF"/>
              </a:buClr>
              <a:buSzPts val="1200"/>
              <a:buFont typeface="Arial"/>
              <a:buChar char="●"/>
            </a:pPr>
            <a:r>
              <a:rPr lang="en" sz="1200">
                <a:solidFill>
                  <a:srgbClr val="FFFFFF"/>
                </a:solidFill>
                <a:latin typeface="Arial"/>
                <a:ea typeface="Arial"/>
                <a:cs typeface="Arial"/>
                <a:sym typeface="Arial"/>
              </a:rPr>
              <a:t>https://www.tutorialspoint.com/genetic_algorithms/genetic_algorithms_introduction.htm#:~:text=Genetic%20Algorithm%20(GA)%20is%20a,take%20a%20lifetime%20to%20solve.</a:t>
            </a:r>
            <a:endParaRPr sz="1200">
              <a:solidFill>
                <a:srgbClr val="FFFFF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type="title"/>
          </p:nvPr>
        </p:nvSpPr>
        <p:spPr>
          <a:xfrm>
            <a:off x="311700" y="28675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Objectives</a:t>
            </a:r>
            <a:endParaRPr>
              <a:solidFill>
                <a:srgbClr val="FFFFFF"/>
              </a:solidFill>
            </a:endParaRPr>
          </a:p>
        </p:txBody>
      </p:sp>
      <p:sp>
        <p:nvSpPr>
          <p:cNvPr id="98" name="Google Shape;98;p15"/>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The paper aims to achieve the following objectives </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l">
              <a:spcBef>
                <a:spcPts val="1200"/>
              </a:spcBef>
              <a:spcAft>
                <a:spcPts val="1200"/>
              </a:spcAft>
              <a:buNone/>
            </a:pPr>
            <a:br>
              <a:rPr lang="en">
                <a:solidFill>
                  <a:srgbClr val="FFFFFF"/>
                </a:solidFill>
                <a:latin typeface="Arial"/>
                <a:ea typeface="Arial"/>
                <a:cs typeface="Arial"/>
                <a:sym typeface="Arial"/>
              </a:rPr>
            </a:br>
            <a:r>
              <a:rPr lang="en">
                <a:solidFill>
                  <a:srgbClr val="FFFFFF"/>
                </a:solidFill>
                <a:latin typeface="Arial"/>
                <a:ea typeface="Arial"/>
                <a:cs typeface="Arial"/>
                <a:sym typeface="Arial"/>
              </a:rPr>
              <a:t>1)  To explore machine learning algorithms for the spam detection problem</a:t>
            </a:r>
            <a:br>
              <a:rPr lang="en">
                <a:solidFill>
                  <a:srgbClr val="FFFFFF"/>
                </a:solidFill>
                <a:latin typeface="Arial"/>
                <a:ea typeface="Arial"/>
                <a:cs typeface="Arial"/>
                <a:sym typeface="Arial"/>
              </a:rPr>
            </a:br>
            <a:r>
              <a:rPr lang="en">
                <a:solidFill>
                  <a:srgbClr val="FFFFFF"/>
                </a:solidFill>
                <a:latin typeface="Arial"/>
                <a:ea typeface="Arial"/>
                <a:cs typeface="Arial"/>
                <a:sym typeface="Arial"/>
              </a:rPr>
              <a:t>2)  To investigate the workings of the algorithms with the acquired datasets</a:t>
            </a:r>
            <a:br>
              <a:rPr lang="en">
                <a:solidFill>
                  <a:srgbClr val="FFFFFF"/>
                </a:solidFill>
                <a:latin typeface="Arial"/>
                <a:ea typeface="Arial"/>
                <a:cs typeface="Arial"/>
                <a:sym typeface="Arial"/>
              </a:rPr>
            </a:br>
            <a:r>
              <a:rPr lang="en">
                <a:solidFill>
                  <a:srgbClr val="FFFFFF"/>
                </a:solidFill>
                <a:latin typeface="Arial"/>
                <a:ea typeface="Arial"/>
                <a:cs typeface="Arial"/>
                <a:sym typeface="Arial"/>
              </a:rPr>
              <a:t>3)  To implement the bio-inspired algorithms</a:t>
            </a:r>
            <a:br>
              <a:rPr lang="en">
                <a:solidFill>
                  <a:srgbClr val="FFFFFF"/>
                </a:solidFill>
                <a:latin typeface="Arial"/>
                <a:ea typeface="Arial"/>
                <a:cs typeface="Arial"/>
                <a:sym typeface="Arial"/>
              </a:rPr>
            </a:br>
            <a:r>
              <a:rPr lang="en">
                <a:solidFill>
                  <a:srgbClr val="FFFFFF"/>
                </a:solidFill>
                <a:latin typeface="Arial"/>
                <a:ea typeface="Arial"/>
                <a:cs typeface="Arial"/>
                <a:sym typeface="Arial"/>
              </a:rPr>
              <a:t>4)  To</a:t>
            </a:r>
            <a:r>
              <a:rPr lang="en">
                <a:solidFill>
                  <a:srgbClr val="FFFFFF"/>
                </a:solidFill>
                <a:latin typeface="Arial"/>
                <a:ea typeface="Arial"/>
                <a:cs typeface="Arial"/>
                <a:sym typeface="Arial"/>
              </a:rPr>
              <a:t> test and </a:t>
            </a:r>
            <a:r>
              <a:rPr lang="en">
                <a:solidFill>
                  <a:srgbClr val="FFFFFF"/>
                </a:solidFill>
                <a:latin typeface="Arial"/>
                <a:ea typeface="Arial"/>
                <a:cs typeface="Arial"/>
                <a:sym typeface="Arial"/>
              </a:rPr>
              <a:t>compare accuracy of base models with bio-inspired implementation</a:t>
            </a:r>
            <a:br>
              <a:rPr lang="en">
                <a:solidFill>
                  <a:srgbClr val="FFFFFF"/>
                </a:solidFill>
                <a:latin typeface="Arial"/>
                <a:ea typeface="Arial"/>
                <a:cs typeface="Arial"/>
                <a:sym typeface="Arial"/>
              </a:rPr>
            </a:br>
            <a:r>
              <a:rPr lang="en">
                <a:solidFill>
                  <a:srgbClr val="FFFFFF"/>
                </a:solidFill>
                <a:latin typeface="Arial"/>
                <a:ea typeface="Arial"/>
                <a:cs typeface="Arial"/>
                <a:sym typeface="Arial"/>
              </a:rPr>
              <a:t>5)  To implement the framework using Python</a:t>
            </a:r>
            <a:endParaRPr>
              <a:solidFill>
                <a:srgbClr val="FFFFF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Tools and Techniques</a:t>
            </a:r>
            <a:endParaRPr>
              <a:solidFill>
                <a:srgbClr val="FFFFFF"/>
              </a:solidFill>
            </a:endParaRPr>
          </a:p>
        </p:txBody>
      </p:sp>
      <p:sp>
        <p:nvSpPr>
          <p:cNvPr id="104" name="Google Shape;104;p16"/>
          <p:cNvSpPr txBox="1"/>
          <p:nvPr>
            <p:ph idx="1" type="body"/>
          </p:nvPr>
        </p:nvSpPr>
        <p:spPr>
          <a:xfrm>
            <a:off x="311700" y="1017800"/>
            <a:ext cx="8520600" cy="3551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FFFFF"/>
              </a:buClr>
              <a:buSzPts val="1800"/>
              <a:buAutoNum type="arabicPeriod"/>
            </a:pPr>
            <a:r>
              <a:rPr lang="en">
                <a:solidFill>
                  <a:srgbClr val="FFFFFF"/>
                </a:solidFill>
              </a:rPr>
              <a:t>WEKA : WEKA is a GUI tool that allows to load a dataset and apply different functions/rules upon an algorithm.</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Scikit-Learn : An environment incorporated with Python and has wide range of algorithms. </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Keras : An API that supports Neural Networks used for learning and development.</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TensorFlow : An ML platform developed by Google that can be incorporated with Kera.</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Python Platforms : Spyder and Jupyter Notebook are IDE’s that can be used too.</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SPAM DETECTION BLOCK ALGORITHM</a:t>
            </a:r>
            <a:endParaRPr>
              <a:solidFill>
                <a:srgbClr val="FFFFFF"/>
              </a:solidFill>
            </a:endParaRPr>
          </a:p>
        </p:txBody>
      </p:sp>
      <p:sp>
        <p:nvSpPr>
          <p:cNvPr id="110" name="Google Shape;110;p1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1" name="Google Shape;111;p17"/>
          <p:cNvPicPr preferRelativeResize="0"/>
          <p:nvPr/>
        </p:nvPicPr>
        <p:blipFill rotWithShape="1">
          <a:blip r:embed="rId3">
            <a:alphaModFix/>
          </a:blip>
          <a:srcRect b="33334" l="18927" r="15780" t="35081"/>
          <a:stretch/>
        </p:blipFill>
        <p:spPr>
          <a:xfrm>
            <a:off x="713414" y="1475900"/>
            <a:ext cx="7717176" cy="23331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idx="1" type="body"/>
          </p:nvPr>
        </p:nvSpPr>
        <p:spPr>
          <a:xfrm>
            <a:off x="311700" y="1378325"/>
            <a:ext cx="8520600" cy="31905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500">
                <a:solidFill>
                  <a:srgbClr val="FFFFFF"/>
                </a:solidFill>
              </a:rPr>
              <a:t>Equation : P(CLASS|WORD) = (P(WORD|CLASS) * p(CLASS))/P(WORD)</a:t>
            </a:r>
            <a:endParaRPr sz="1500">
              <a:solidFill>
                <a:srgbClr val="FFFFFF"/>
              </a:solidFill>
            </a:endParaRPr>
          </a:p>
          <a:p>
            <a:pPr indent="0" lvl="0" marL="457200" rtl="0" algn="l">
              <a:spcBef>
                <a:spcPts val="1200"/>
              </a:spcBef>
              <a:spcAft>
                <a:spcPts val="0"/>
              </a:spcAft>
              <a:buNone/>
            </a:pPr>
            <a:r>
              <a:rPr lang="en" sz="1500">
                <a:solidFill>
                  <a:srgbClr val="FFFFFF"/>
                </a:solidFill>
              </a:rPr>
              <a:t>Where WORD is (word</a:t>
            </a:r>
            <a:r>
              <a:rPr baseline="-25000" lang="en" sz="1500">
                <a:solidFill>
                  <a:srgbClr val="FFFFFF"/>
                </a:solidFill>
              </a:rPr>
              <a:t>1</a:t>
            </a:r>
            <a:r>
              <a:rPr lang="en" sz="1500">
                <a:solidFill>
                  <a:srgbClr val="FFFFFF"/>
                </a:solidFill>
              </a:rPr>
              <a:t>, word</a:t>
            </a:r>
            <a:r>
              <a:rPr baseline="-25000" lang="en" sz="1500">
                <a:solidFill>
                  <a:srgbClr val="FFFFFF"/>
                </a:solidFill>
              </a:rPr>
              <a:t>2</a:t>
            </a:r>
            <a:r>
              <a:rPr lang="en" sz="1500">
                <a:solidFill>
                  <a:srgbClr val="FFFFFF"/>
                </a:solidFill>
              </a:rPr>
              <a:t>,...) and CLASS is either “Spam” or “Ham”.</a:t>
            </a:r>
            <a:endParaRPr sz="1500">
              <a:solidFill>
                <a:srgbClr val="FFFFFF"/>
              </a:solidFill>
              <a:latin typeface="Arial"/>
              <a:ea typeface="Arial"/>
              <a:cs typeface="Arial"/>
              <a:sym typeface="Arial"/>
            </a:endParaRPr>
          </a:p>
          <a:p>
            <a:pPr indent="0" lvl="0" marL="457200" rtl="0" algn="l">
              <a:spcBef>
                <a:spcPts val="1200"/>
              </a:spcBef>
              <a:spcAft>
                <a:spcPts val="1200"/>
              </a:spcAft>
              <a:buNone/>
            </a:pPr>
            <a:r>
              <a:rPr lang="en" sz="1500">
                <a:solidFill>
                  <a:srgbClr val="FFFFFF"/>
                </a:solidFill>
              </a:rPr>
              <a:t>IF CLASS = Spam, then</a:t>
            </a:r>
            <a:endParaRPr sz="1500">
              <a:solidFill>
                <a:srgbClr val="FFFFFF"/>
              </a:solidFill>
            </a:endParaRPr>
          </a:p>
        </p:txBody>
      </p:sp>
      <p:sp>
        <p:nvSpPr>
          <p:cNvPr id="117" name="Google Shape;117;p18"/>
          <p:cNvSpPr txBox="1"/>
          <p:nvPr>
            <p:ph type="title"/>
          </p:nvPr>
        </p:nvSpPr>
        <p:spPr>
          <a:xfrm>
            <a:off x="311700" y="212900"/>
            <a:ext cx="8520600" cy="944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Machine Learning Models</a:t>
            </a:r>
            <a:endParaRPr>
              <a:solidFill>
                <a:srgbClr val="FFFFFF"/>
              </a:solidFill>
            </a:endParaRPr>
          </a:p>
          <a:p>
            <a:pPr indent="-400050" lvl="0" marL="457200" rtl="0" algn="l">
              <a:lnSpc>
                <a:spcPct val="115000"/>
              </a:lnSpc>
              <a:spcBef>
                <a:spcPts val="0"/>
              </a:spcBef>
              <a:spcAft>
                <a:spcPts val="0"/>
              </a:spcAft>
              <a:buClr>
                <a:srgbClr val="FFFFFF"/>
              </a:buClr>
              <a:buSzPct val="100000"/>
              <a:buAutoNum type="arabicPeriod"/>
            </a:pPr>
            <a:r>
              <a:rPr lang="en">
                <a:solidFill>
                  <a:srgbClr val="FFFFFF"/>
                </a:solidFill>
              </a:rPr>
              <a:t>Naive Bayes - Multinomial (NBM) :</a:t>
            </a:r>
            <a:endParaRPr>
              <a:solidFill>
                <a:srgbClr val="FFFFFF"/>
              </a:solidFill>
            </a:endParaRPr>
          </a:p>
        </p:txBody>
      </p:sp>
      <p:pic>
        <p:nvPicPr>
          <p:cNvPr id="118" name="Google Shape;118;p18"/>
          <p:cNvPicPr preferRelativeResize="0"/>
          <p:nvPr/>
        </p:nvPicPr>
        <p:blipFill rotWithShape="1">
          <a:blip r:embed="rId3">
            <a:alphaModFix/>
          </a:blip>
          <a:srcRect b="61875" l="19819" r="52040" t="31153"/>
          <a:stretch/>
        </p:blipFill>
        <p:spPr>
          <a:xfrm>
            <a:off x="851626" y="2921800"/>
            <a:ext cx="3925400" cy="6077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9"/>
          <p:cNvSpPr txBox="1"/>
          <p:nvPr>
            <p:ph idx="1" type="body"/>
          </p:nvPr>
        </p:nvSpPr>
        <p:spPr>
          <a:xfrm>
            <a:off x="311700" y="896475"/>
            <a:ext cx="8520600" cy="3877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FFFFFF"/>
                </a:solidFill>
                <a:latin typeface="Arial"/>
                <a:ea typeface="Arial"/>
                <a:cs typeface="Arial"/>
                <a:sym typeface="Arial"/>
              </a:rPr>
              <a:t>This algorithm plots each node from a dataset within a dimensional plane and through classification technique the cluster of data is separated by a hyperplane into their respective groups. The hyperplane can be described as equation : </a:t>
            </a:r>
            <a:endParaRPr sz="15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rPr i="1" lang="en" sz="1500">
                <a:solidFill>
                  <a:srgbClr val="FFFFFF"/>
                </a:solidFill>
                <a:latin typeface="Arial"/>
                <a:ea typeface="Arial"/>
                <a:cs typeface="Arial"/>
                <a:sym typeface="Arial"/>
              </a:rPr>
              <a:t>H </a:t>
            </a:r>
            <a:r>
              <a:rPr lang="en" sz="1500">
                <a:solidFill>
                  <a:srgbClr val="FFFFFF"/>
                </a:solidFill>
                <a:latin typeface="Arial"/>
                <a:ea typeface="Arial"/>
                <a:cs typeface="Arial"/>
                <a:sym typeface="Arial"/>
              </a:rPr>
              <a:t>= </a:t>
            </a:r>
            <a:r>
              <a:rPr i="1" lang="en" sz="1500">
                <a:solidFill>
                  <a:srgbClr val="FFFFFF"/>
                </a:solidFill>
                <a:latin typeface="Arial"/>
                <a:ea typeface="Arial"/>
                <a:cs typeface="Arial"/>
                <a:sym typeface="Arial"/>
              </a:rPr>
              <a:t>VX </a:t>
            </a:r>
            <a:r>
              <a:rPr lang="en" sz="1500">
                <a:solidFill>
                  <a:srgbClr val="FFFFFF"/>
                </a:solidFill>
                <a:latin typeface="Arial"/>
                <a:ea typeface="Arial"/>
                <a:cs typeface="Arial"/>
                <a:sym typeface="Arial"/>
              </a:rPr>
              <a:t>+ </a:t>
            </a:r>
            <a:r>
              <a:rPr i="1" lang="en" sz="1500">
                <a:solidFill>
                  <a:srgbClr val="FFFFFF"/>
                </a:solidFill>
                <a:latin typeface="Arial"/>
                <a:ea typeface="Arial"/>
                <a:cs typeface="Arial"/>
                <a:sym typeface="Arial"/>
              </a:rPr>
              <a:t>c,</a:t>
            </a:r>
            <a:endParaRPr i="1" sz="15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rPr lang="en" sz="1500">
                <a:solidFill>
                  <a:srgbClr val="FFFFFF"/>
                </a:solidFill>
                <a:latin typeface="Arial"/>
                <a:ea typeface="Arial"/>
                <a:cs typeface="Arial"/>
                <a:sym typeface="Arial"/>
              </a:rPr>
              <a:t>where</a:t>
            </a:r>
            <a:r>
              <a:rPr i="1" lang="en" sz="1500">
                <a:solidFill>
                  <a:srgbClr val="FFFFFF"/>
                </a:solidFill>
                <a:latin typeface="Arial"/>
                <a:ea typeface="Arial"/>
                <a:cs typeface="Arial"/>
                <a:sym typeface="Arial"/>
              </a:rPr>
              <a:t> </a:t>
            </a:r>
            <a:r>
              <a:rPr lang="en" sz="1500">
                <a:solidFill>
                  <a:srgbClr val="FFFFFF"/>
                </a:solidFill>
                <a:latin typeface="Arial"/>
                <a:ea typeface="Arial"/>
                <a:cs typeface="Arial"/>
                <a:sym typeface="Arial"/>
              </a:rPr>
              <a:t>c is a constant and V is the vector.</a:t>
            </a:r>
            <a:endParaRPr sz="15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rPr lang="en" sz="1500">
                <a:solidFill>
                  <a:srgbClr val="FFFFFF"/>
                </a:solidFill>
                <a:latin typeface="Arial"/>
                <a:ea typeface="Arial"/>
                <a:cs typeface="Arial"/>
                <a:sym typeface="Arial"/>
              </a:rPr>
              <a:t>Stochastic</a:t>
            </a:r>
            <a:r>
              <a:rPr lang="en" sz="1500">
                <a:solidFill>
                  <a:srgbClr val="FFFFFF"/>
                </a:solidFill>
                <a:latin typeface="Arial"/>
                <a:ea typeface="Arial"/>
                <a:cs typeface="Arial"/>
                <a:sym typeface="Arial"/>
              </a:rPr>
              <a:t> Gradient Descent classifier (SGD) is loaded from Scikit-learn library is loaded. It is an optimized version of SVM as SVM cannot work with large dataset.</a:t>
            </a:r>
            <a:endParaRPr sz="1500">
              <a:solidFill>
                <a:srgbClr val="FFFFFF"/>
              </a:solidFill>
              <a:latin typeface="Arial"/>
              <a:ea typeface="Arial"/>
              <a:cs typeface="Arial"/>
              <a:sym typeface="Arial"/>
            </a:endParaRPr>
          </a:p>
          <a:p>
            <a:pPr indent="0" lvl="0" marL="0" rtl="0" algn="l">
              <a:lnSpc>
                <a:spcPct val="100000"/>
              </a:lnSpc>
              <a:spcBef>
                <a:spcPts val="0"/>
              </a:spcBef>
              <a:spcAft>
                <a:spcPts val="0"/>
              </a:spcAft>
              <a:buNone/>
            </a:pPr>
            <a:r>
              <a:rPr lang="en" sz="1500">
                <a:solidFill>
                  <a:srgbClr val="FFFFFF"/>
                </a:solidFill>
                <a:latin typeface="Arial"/>
                <a:ea typeface="Arial"/>
                <a:cs typeface="Arial"/>
                <a:sym typeface="Arial"/>
              </a:rPr>
              <a:t>The algorithm uses the learning rate to iterate over the sample data to optimize the Linear algorithm and it is denoted by the following equation for the default learning rate as </a:t>
            </a:r>
            <a:endParaRPr sz="1500">
              <a:solidFill>
                <a:srgbClr val="FFFFFF"/>
              </a:solidFill>
              <a:latin typeface="Arial"/>
              <a:ea typeface="Arial"/>
              <a:cs typeface="Arial"/>
              <a:sym typeface="Arial"/>
            </a:endParaRPr>
          </a:p>
          <a:p>
            <a:pPr indent="0" lvl="0" marL="0" rtl="0" algn="l">
              <a:lnSpc>
                <a:spcPct val="100000"/>
              </a:lnSpc>
              <a:spcBef>
                <a:spcPts val="0"/>
              </a:spcBef>
              <a:spcAft>
                <a:spcPts val="0"/>
              </a:spcAft>
              <a:buNone/>
            </a:pPr>
            <a:r>
              <a:rPr lang="en" sz="1500">
                <a:solidFill>
                  <a:srgbClr val="FFFFFF"/>
                </a:solidFill>
                <a:latin typeface="Arial"/>
                <a:ea typeface="Arial"/>
                <a:cs typeface="Arial"/>
                <a:sym typeface="Arial"/>
              </a:rPr>
              <a:t>’Optimal’:1/α(</a:t>
            </a:r>
            <a:r>
              <a:rPr i="1" lang="en" sz="1500">
                <a:solidFill>
                  <a:srgbClr val="FFFFFF"/>
                </a:solidFill>
                <a:latin typeface="Arial"/>
                <a:ea typeface="Arial"/>
                <a:cs typeface="Arial"/>
                <a:sym typeface="Arial"/>
              </a:rPr>
              <a:t>t</a:t>
            </a:r>
            <a:r>
              <a:rPr lang="en" sz="1500">
                <a:solidFill>
                  <a:srgbClr val="FFFFFF"/>
                </a:solidFill>
                <a:latin typeface="Arial"/>
                <a:ea typeface="Arial"/>
                <a:cs typeface="Arial"/>
                <a:sym typeface="Arial"/>
              </a:rPr>
              <a:t>0 + </a:t>
            </a:r>
            <a:r>
              <a:rPr i="1" lang="en" sz="1500">
                <a:solidFill>
                  <a:srgbClr val="FFFFFF"/>
                </a:solidFill>
                <a:latin typeface="Arial"/>
                <a:ea typeface="Arial"/>
                <a:cs typeface="Arial"/>
                <a:sym typeface="Arial"/>
              </a:rPr>
              <a:t>t</a:t>
            </a:r>
            <a:r>
              <a:rPr lang="en" sz="1500">
                <a:solidFill>
                  <a:srgbClr val="FFFFFF"/>
                </a:solidFill>
                <a:latin typeface="Arial"/>
                <a:ea typeface="Arial"/>
                <a:cs typeface="Arial"/>
                <a:sym typeface="Arial"/>
              </a:rPr>
              <a:t>),</a:t>
            </a:r>
            <a:endParaRPr sz="15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rPr lang="en" sz="1500">
                <a:solidFill>
                  <a:srgbClr val="FFFFFF"/>
                </a:solidFill>
                <a:latin typeface="Arial"/>
                <a:ea typeface="Arial"/>
                <a:cs typeface="Arial"/>
                <a:sym typeface="Arial"/>
              </a:rPr>
              <a:t>where </a:t>
            </a:r>
            <a:r>
              <a:rPr i="1" lang="en" sz="1500">
                <a:solidFill>
                  <a:srgbClr val="FFFFFF"/>
                </a:solidFill>
                <a:latin typeface="Arial"/>
                <a:ea typeface="Arial"/>
                <a:cs typeface="Arial"/>
                <a:sym typeface="Arial"/>
              </a:rPr>
              <a:t>t </a:t>
            </a:r>
            <a:r>
              <a:rPr lang="en" sz="1500">
                <a:solidFill>
                  <a:srgbClr val="FFFFFF"/>
                </a:solidFill>
                <a:latin typeface="Arial"/>
                <a:ea typeface="Arial"/>
                <a:cs typeface="Arial"/>
                <a:sym typeface="Arial"/>
              </a:rPr>
              <a:t>is the time step which is acquired by multiplying number of </a:t>
            </a:r>
            <a:endParaRPr sz="15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rPr lang="en" sz="1500">
                <a:solidFill>
                  <a:srgbClr val="FFFFFF"/>
                </a:solidFill>
                <a:latin typeface="Arial"/>
                <a:ea typeface="Arial"/>
                <a:cs typeface="Arial"/>
                <a:sym typeface="Arial"/>
              </a:rPr>
              <a:t>iterations with number of samples(Emails). </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				</a:t>
            </a:r>
            <a:endParaRPr sz="1500">
              <a:solidFill>
                <a:srgbClr val="FFFFFF"/>
              </a:solidFill>
              <a:latin typeface="Arial"/>
              <a:ea typeface="Arial"/>
              <a:cs typeface="Arial"/>
              <a:sym typeface="Arial"/>
            </a:endParaRPr>
          </a:p>
          <a:p>
            <a:pPr indent="0" lvl="0" marL="0" rtl="0" algn="l">
              <a:spcBef>
                <a:spcPts val="0"/>
              </a:spcBef>
              <a:spcAft>
                <a:spcPts val="0"/>
              </a:spcAft>
              <a:buNone/>
            </a:pPr>
            <a:r>
              <a:rPr lang="en" sz="1500">
                <a:solidFill>
                  <a:srgbClr val="FFFFFF"/>
                </a:solidFill>
                <a:latin typeface="Arial"/>
                <a:ea typeface="Arial"/>
                <a:cs typeface="Arial"/>
                <a:sym typeface="Arial"/>
              </a:rPr>
              <a:t>			</a:t>
            </a:r>
            <a:endParaRPr sz="1500">
              <a:solidFill>
                <a:srgbClr val="FFFFFF"/>
              </a:solidFill>
              <a:latin typeface="Arial"/>
              <a:ea typeface="Arial"/>
              <a:cs typeface="Arial"/>
              <a:sym typeface="Arial"/>
            </a:endParaRPr>
          </a:p>
          <a:p>
            <a:pPr indent="0" lvl="0" marL="0" rtl="0" algn="l">
              <a:spcBef>
                <a:spcPts val="0"/>
              </a:spcBef>
              <a:spcAft>
                <a:spcPts val="0"/>
              </a:spcAft>
              <a:buNone/>
            </a:pPr>
            <a:r>
              <a:rPr lang="en" sz="1500">
                <a:solidFill>
                  <a:srgbClr val="FFFFFF"/>
                </a:solidFill>
                <a:latin typeface="Arial"/>
                <a:ea typeface="Arial"/>
                <a:cs typeface="Arial"/>
                <a:sym typeface="Arial"/>
              </a:rPr>
              <a:t>		</a:t>
            </a:r>
            <a:endParaRPr sz="1500">
              <a:solidFill>
                <a:srgbClr val="FFFFFF"/>
              </a:solidFill>
              <a:latin typeface="Arial"/>
              <a:ea typeface="Arial"/>
              <a:cs typeface="Arial"/>
              <a:sym typeface="Arial"/>
            </a:endParaRPr>
          </a:p>
          <a:p>
            <a:pPr indent="0" lvl="0" marL="0" rtl="0" algn="l">
              <a:spcBef>
                <a:spcPts val="0"/>
              </a:spcBef>
              <a:spcAft>
                <a:spcPts val="0"/>
              </a:spcAft>
              <a:buNone/>
            </a:pPr>
            <a:r>
              <a:t/>
            </a:r>
            <a:endParaRPr sz="1500">
              <a:solidFill>
                <a:srgbClr val="FFFFFF"/>
              </a:solidFill>
              <a:latin typeface="Arial"/>
              <a:ea typeface="Arial"/>
              <a:cs typeface="Arial"/>
              <a:sym typeface="Arial"/>
            </a:endParaRPr>
          </a:p>
        </p:txBody>
      </p:sp>
      <p:sp>
        <p:nvSpPr>
          <p:cNvPr id="124" name="Google Shape;124;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2. SUPPORT VECTOR MACHINE (SVM) : </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lnSpc>
                <a:spcPct val="100000"/>
              </a:lnSpc>
              <a:spcBef>
                <a:spcPts val="1200"/>
              </a:spcBef>
              <a:spcAft>
                <a:spcPts val="0"/>
              </a:spcAft>
              <a:buNone/>
            </a:pPr>
            <a:r>
              <a:rPr lang="en" sz="1500">
                <a:solidFill>
                  <a:srgbClr val="FFFFFF"/>
                </a:solidFill>
                <a:latin typeface="Arial"/>
                <a:ea typeface="Arial"/>
                <a:cs typeface="Arial"/>
                <a:sym typeface="Arial"/>
              </a:rPr>
              <a:t>The Decision Tree model is based on the predictive method. The model creates a category which is further distributed into sub-categories and so on. The algorithm runs until the user has terminated or the program has reached its end decision. The model predicts the value of the data by learning from the provided training data.</a:t>
            </a:r>
            <a:endParaRPr sz="1500">
              <a:solidFill>
                <a:srgbClr val="FFFFFF"/>
              </a:solidFill>
              <a:latin typeface="Arial"/>
              <a:ea typeface="Arial"/>
              <a:cs typeface="Arial"/>
              <a:sym typeface="Arial"/>
            </a:endParaRPr>
          </a:p>
          <a:p>
            <a:pPr indent="0" lvl="0" marL="0" rtl="0" algn="l">
              <a:lnSpc>
                <a:spcPct val="150000"/>
              </a:lnSpc>
              <a:spcBef>
                <a:spcPts val="1200"/>
              </a:spcBef>
              <a:spcAft>
                <a:spcPts val="0"/>
              </a:spcAft>
              <a:buNone/>
            </a:pPr>
            <a:r>
              <a:rPr lang="en" sz="1500">
                <a:solidFill>
                  <a:srgbClr val="FFFFFF"/>
                </a:solidFill>
                <a:latin typeface="Arial"/>
                <a:ea typeface="Arial"/>
                <a:cs typeface="Arial"/>
                <a:sym typeface="Arial"/>
              </a:rPr>
              <a:t>Gini calculates the incorrectly labelled data that was selected randomly : </a:t>
            </a:r>
            <a:endParaRPr sz="1500">
              <a:solidFill>
                <a:srgbClr val="FFFFFF"/>
              </a:solidFill>
              <a:latin typeface="Arial"/>
              <a:ea typeface="Arial"/>
              <a:cs typeface="Arial"/>
              <a:sym typeface="Arial"/>
            </a:endParaRPr>
          </a:p>
          <a:p>
            <a:pPr indent="0" lvl="0" marL="0" rtl="0" algn="l">
              <a:lnSpc>
                <a:spcPct val="150000"/>
              </a:lnSpc>
              <a:spcBef>
                <a:spcPts val="1200"/>
              </a:spcBef>
              <a:spcAft>
                <a:spcPts val="0"/>
              </a:spcAft>
              <a:buNone/>
            </a:pPr>
            <a:r>
              <a:t/>
            </a:r>
            <a:endParaRPr sz="15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rPr lang="en" sz="1500">
                <a:solidFill>
                  <a:srgbClr val="FFFFFF"/>
                </a:solidFill>
                <a:latin typeface="Arial"/>
                <a:ea typeface="Arial"/>
                <a:cs typeface="Arial"/>
                <a:sym typeface="Arial"/>
              </a:rPr>
              <a:t>Entropy is based on information gain based on the selected attributes :</a:t>
            </a:r>
            <a:endParaRPr sz="1500">
              <a:solidFill>
                <a:srgbClr val="FFFFFF"/>
              </a:solidFill>
              <a:latin typeface="Arial"/>
              <a:ea typeface="Arial"/>
              <a:cs typeface="Arial"/>
              <a:sym typeface="Arial"/>
            </a:endParaRPr>
          </a:p>
          <a:p>
            <a:pPr indent="0" lvl="0" marL="0" rtl="0" algn="l">
              <a:lnSpc>
                <a:spcPct val="100000"/>
              </a:lnSpc>
              <a:spcBef>
                <a:spcPts val="1200"/>
              </a:spcBef>
              <a:spcAft>
                <a:spcPts val="0"/>
              </a:spcAft>
              <a:buNone/>
            </a:pPr>
            <a:r>
              <a:rPr lang="en" sz="1500">
                <a:solidFill>
                  <a:srgbClr val="FFFFFF"/>
                </a:solidFill>
                <a:latin typeface="Arial"/>
                <a:ea typeface="Arial"/>
                <a:cs typeface="Arial"/>
                <a:sym typeface="Arial"/>
              </a:rPr>
              <a:t>					      </a:t>
            </a:r>
            <a:endParaRPr sz="1500">
              <a:solidFill>
                <a:srgbClr val="FFFFFF"/>
              </a:solidFill>
              <a:latin typeface="Arial"/>
              <a:ea typeface="Arial"/>
              <a:cs typeface="Arial"/>
              <a:sym typeface="Arial"/>
            </a:endParaRPr>
          </a:p>
          <a:p>
            <a:pPr indent="0" lvl="0" marL="0" rtl="0" algn="l">
              <a:lnSpc>
                <a:spcPct val="100000"/>
              </a:lnSpc>
              <a:spcBef>
                <a:spcPts val="1200"/>
              </a:spcBef>
              <a:spcAft>
                <a:spcPts val="1200"/>
              </a:spcAft>
              <a:buNone/>
            </a:pPr>
            <a:r>
              <a:rPr lang="en" sz="1500">
                <a:solidFill>
                  <a:srgbClr val="FFFFFF"/>
                </a:solidFill>
                <a:latin typeface="Arial"/>
                <a:ea typeface="Arial"/>
                <a:cs typeface="Arial"/>
                <a:sym typeface="Arial"/>
              </a:rPr>
              <a:t>					     , </a:t>
            </a:r>
            <a:r>
              <a:rPr lang="en" sz="1500">
                <a:solidFill>
                  <a:srgbClr val="FFFFFF"/>
                </a:solidFill>
                <a:latin typeface="Arial"/>
                <a:ea typeface="Arial"/>
                <a:cs typeface="Arial"/>
                <a:sym typeface="Arial"/>
              </a:rPr>
              <a:t>w</a:t>
            </a:r>
            <a:r>
              <a:rPr lang="en" sz="1500">
                <a:solidFill>
                  <a:srgbClr val="FFFFFF"/>
                </a:solidFill>
                <a:latin typeface="Arial"/>
                <a:ea typeface="Arial"/>
                <a:cs typeface="Arial"/>
                <a:sym typeface="Arial"/>
              </a:rPr>
              <a:t>here P is the probability and i is a node.	</a:t>
            </a:r>
            <a:endParaRPr sz="1500">
              <a:solidFill>
                <a:srgbClr val="FFFFFF"/>
              </a:solidFill>
              <a:latin typeface="Arial"/>
              <a:ea typeface="Arial"/>
              <a:cs typeface="Arial"/>
              <a:sym typeface="Arial"/>
            </a:endParaRPr>
          </a:p>
        </p:txBody>
      </p:sp>
      <p:sp>
        <p:nvSpPr>
          <p:cNvPr id="130" name="Google Shape;130;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3. DECISION TREE CLASSIFIER (DTC) : </a:t>
            </a:r>
            <a:endParaRPr>
              <a:solidFill>
                <a:srgbClr val="FFFFFF"/>
              </a:solidFill>
            </a:endParaRPr>
          </a:p>
        </p:txBody>
      </p:sp>
      <p:pic>
        <p:nvPicPr>
          <p:cNvPr id="131" name="Google Shape;131;p20"/>
          <p:cNvPicPr preferRelativeResize="0"/>
          <p:nvPr/>
        </p:nvPicPr>
        <p:blipFill>
          <a:blip r:embed="rId3">
            <a:alphaModFix/>
          </a:blip>
          <a:stretch>
            <a:fillRect/>
          </a:stretch>
        </p:blipFill>
        <p:spPr>
          <a:xfrm>
            <a:off x="423750" y="2648175"/>
            <a:ext cx="1995600" cy="607800"/>
          </a:xfrm>
          <a:prstGeom prst="rect">
            <a:avLst/>
          </a:prstGeom>
          <a:noFill/>
          <a:ln>
            <a:noFill/>
          </a:ln>
        </p:spPr>
      </p:pic>
      <p:pic>
        <p:nvPicPr>
          <p:cNvPr id="132" name="Google Shape;132;p20"/>
          <p:cNvPicPr preferRelativeResize="0"/>
          <p:nvPr/>
        </p:nvPicPr>
        <p:blipFill>
          <a:blip r:embed="rId4">
            <a:alphaModFix/>
          </a:blip>
          <a:stretch>
            <a:fillRect/>
          </a:stretch>
        </p:blipFill>
        <p:spPr>
          <a:xfrm>
            <a:off x="423738" y="3736600"/>
            <a:ext cx="2524125" cy="628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1"/>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Arial"/>
                <a:ea typeface="Arial"/>
                <a:cs typeface="Arial"/>
                <a:sym typeface="Arial"/>
              </a:rPr>
              <a:t>The algorithm predicts the classes by using multiple decision tree, where each tree predicts the classification class. This is evaluated by the RF model to select the high number of predicted class as an assigned prediction.</a:t>
            </a:r>
            <a:endParaRPr sz="1500">
              <a:solidFill>
                <a:srgbClr val="FFFFFF"/>
              </a:solidFill>
              <a:latin typeface="Arial"/>
              <a:ea typeface="Arial"/>
              <a:cs typeface="Arial"/>
              <a:sym typeface="Arial"/>
            </a:endParaRPr>
          </a:p>
          <a:p>
            <a:pPr indent="0" lvl="0" marL="0" rtl="0" algn="l">
              <a:spcBef>
                <a:spcPts val="1200"/>
              </a:spcBef>
              <a:spcAft>
                <a:spcPts val="0"/>
              </a:spcAft>
              <a:buNone/>
            </a:pPr>
            <a:r>
              <a:rPr lang="en" sz="1500">
                <a:solidFill>
                  <a:srgbClr val="FFFFFF"/>
                </a:solidFill>
                <a:latin typeface="Arial"/>
                <a:ea typeface="Arial"/>
                <a:cs typeface="Arial"/>
                <a:sym typeface="Arial"/>
              </a:rPr>
              <a:t>The equations used are same as </a:t>
            </a:r>
            <a:r>
              <a:rPr lang="en" sz="1500">
                <a:solidFill>
                  <a:srgbClr val="FFFFFF"/>
                </a:solidFill>
                <a:latin typeface="Arial"/>
                <a:ea typeface="Arial"/>
                <a:cs typeface="Arial"/>
                <a:sym typeface="Arial"/>
              </a:rPr>
              <a:t>that</a:t>
            </a:r>
            <a:r>
              <a:rPr lang="en" sz="1500">
                <a:solidFill>
                  <a:srgbClr val="FFFFFF"/>
                </a:solidFill>
                <a:latin typeface="Arial"/>
                <a:ea typeface="Arial"/>
                <a:cs typeface="Arial"/>
                <a:sym typeface="Arial"/>
              </a:rPr>
              <a:t> in Decision Tree Classifier i.e Gini and entropy.</a:t>
            </a:r>
            <a:endParaRPr sz="1500">
              <a:solidFill>
                <a:srgbClr val="FFFFFF"/>
              </a:solidFill>
              <a:latin typeface="Arial"/>
              <a:ea typeface="Arial"/>
              <a:cs typeface="Arial"/>
              <a:sym typeface="Arial"/>
            </a:endParaRPr>
          </a:p>
          <a:p>
            <a:pPr indent="0" lvl="0" marL="0" rtl="0" algn="l">
              <a:spcBef>
                <a:spcPts val="1200"/>
              </a:spcBef>
              <a:spcAft>
                <a:spcPts val="1200"/>
              </a:spcAft>
              <a:buNone/>
            </a:pPr>
            <a:r>
              <a:rPr lang="en" sz="1500">
                <a:solidFill>
                  <a:srgbClr val="FFFFFF"/>
                </a:solidFill>
                <a:latin typeface="Arial"/>
                <a:ea typeface="Arial"/>
                <a:cs typeface="Arial"/>
                <a:sym typeface="Arial"/>
              </a:rPr>
              <a:t>If the depth of the tree is more, more computational time is required for the algorithm to be executed.</a:t>
            </a:r>
            <a:endParaRPr sz="1500">
              <a:solidFill>
                <a:srgbClr val="FFFFFF"/>
              </a:solidFill>
              <a:latin typeface="Arial"/>
              <a:ea typeface="Arial"/>
              <a:cs typeface="Arial"/>
              <a:sym typeface="Arial"/>
            </a:endParaRPr>
          </a:p>
        </p:txBody>
      </p:sp>
      <p:sp>
        <p:nvSpPr>
          <p:cNvPr id="138" name="Google Shape;138;p2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4. RANDOM FOREST CLASSIFIER (RFC) : </a:t>
            </a:r>
            <a:endParaRPr>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